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95" r:id="rId2"/>
    <p:sldId id="256" r:id="rId3"/>
    <p:sldId id="293" r:id="rId4"/>
    <p:sldId id="257" r:id="rId5"/>
    <p:sldId id="267" r:id="rId6"/>
    <p:sldId id="259" r:id="rId7"/>
    <p:sldId id="268" r:id="rId8"/>
    <p:sldId id="260" r:id="rId9"/>
    <p:sldId id="269" r:id="rId10"/>
    <p:sldId id="277" r:id="rId11"/>
    <p:sldId id="278" r:id="rId12"/>
    <p:sldId id="263" r:id="rId13"/>
    <p:sldId id="271" r:id="rId14"/>
    <p:sldId id="276" r:id="rId15"/>
    <p:sldId id="274" r:id="rId16"/>
    <p:sldId id="283" r:id="rId17"/>
    <p:sldId id="272" r:id="rId18"/>
    <p:sldId id="281" r:id="rId19"/>
    <p:sldId id="282" r:id="rId20"/>
    <p:sldId id="284" r:id="rId21"/>
    <p:sldId id="285" r:id="rId22"/>
    <p:sldId id="287" r:id="rId23"/>
    <p:sldId id="296" r:id="rId24"/>
    <p:sldId id="290" r:id="rId25"/>
    <p:sldId id="286" r:id="rId26"/>
    <p:sldId id="291" r:id="rId27"/>
    <p:sldId id="289" r:id="rId28"/>
    <p:sldId id="297" r:id="rId29"/>
    <p:sldId id="292" r:id="rId30"/>
    <p:sldId id="266" r:id="rId31"/>
  </p:sldIdLst>
  <p:sldSz cx="9753600" cy="7315200"/>
  <p:notesSz cx="7099300" cy="10234613"/>
  <p:embeddedFontLst>
    <p:embeddedFont>
      <p:font typeface="Bodoni FLF Italics" panose="02020500000000000000"/>
      <p:regular r:id="rId33"/>
      <p:italic r:id="rId34"/>
    </p:embeddedFont>
    <p:embeddedFont>
      <p:font typeface="League Spartan" panose="02020500000000000000" charset="0"/>
      <p:regular r:id="rId35"/>
      <p:bold r:id="rId36"/>
    </p:embeddedFont>
    <p:embeddedFont>
      <p:font typeface="Montserrat Light Bold" panose="02020500000000000000" charset="0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Montserrat Light Bold Italics" panose="02020500000000000000" charset="0"/>
      <p:regular r:id="rId43"/>
      <p:bold r:id="rId44"/>
      <p:italic r:id="rId45"/>
      <p:boldItalic r:id="rId46"/>
    </p:embeddedFont>
    <p:embeddedFont>
      <p:font typeface="Montserrat Light" panose="02020500000000000000" charset="0"/>
      <p:regular r:id="rId47"/>
      <p: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06" autoAdjust="0"/>
    <p:restoredTop sz="94522" autoAdjust="0"/>
  </p:normalViewPr>
  <p:slideViewPr>
    <p:cSldViewPr>
      <p:cViewPr varScale="1">
        <p:scale>
          <a:sx n="99" d="100"/>
          <a:sy n="99" d="100"/>
        </p:scale>
        <p:origin x="12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0C109D8-4508-C348-BCF0-6E063A77D187}" type="datetimeFigureOut">
              <a:rPr kumimoji="1" lang="zh-TW" altLang="en-US" smtClean="0"/>
              <a:t>2023/9/11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B2C8E03-DD6E-D045-98A6-AB8D8F8E6D69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7866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C8E03-DD6E-D045-98A6-AB8D8F8E6D69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6135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可多</a:t>
            </a:r>
            <a:r>
              <a:rPr kumimoji="1" lang="en-US" altLang="zh-TW" dirty="0"/>
              <a:t>major, study interest</a:t>
            </a:r>
          </a:p>
          <a:p>
            <a:r>
              <a:rPr kumimoji="1" lang="zh-TW" altLang="en-US" dirty="0"/>
              <a:t>準備移動麥克風組</a:t>
            </a:r>
            <a:endParaRPr kumimoji="1" lang="en-US" altLang="zh-TW" dirty="0"/>
          </a:p>
          <a:p>
            <a:endParaRPr kumimoji="1"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C8E03-DD6E-D045-98A6-AB8D8F8E6D69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9963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qrysub.nccu.edu.tw/" TargetMode="External"/><Relationship Id="rId5" Type="http://schemas.openxmlformats.org/officeDocument/2006/relationships/hyperlink" Target="https://shorturl.at/lsBC3" TargetMode="Externa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3.png"/><Relationship Id="rId7" Type="http://schemas.openxmlformats.org/officeDocument/2006/relationships/image" Target="../media/image7.svg"/><Relationship Id="rId2" Type="http://schemas.openxmlformats.org/officeDocument/2006/relationships/hyperlink" Target="https://www.lib.nccu.edu.tw/?Lang=e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svg"/><Relationship Id="rId7" Type="http://schemas.openxmlformats.org/officeDocument/2006/relationships/hyperlink" Target="https://ethics.nctu.edu.tw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7.sv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pis.nccu.edu.tw/eng/PageFront?fid=10704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BDEC7D6-819F-1BDB-CD24-415B17A1D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112776"/>
              </p:ext>
            </p:extLst>
          </p:nvPr>
        </p:nvGraphicFramePr>
        <p:xfrm>
          <a:off x="4114800" y="615951"/>
          <a:ext cx="5257800" cy="6188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6314">
                  <a:extLst>
                    <a:ext uri="{9D8B030D-6E8A-4147-A177-3AD203B41FA5}">
                      <a16:colId xmlns:a16="http://schemas.microsoft.com/office/drawing/2014/main" val="2957176002"/>
                    </a:ext>
                  </a:extLst>
                </a:gridCol>
                <a:gridCol w="3701486">
                  <a:extLst>
                    <a:ext uri="{9D8B030D-6E8A-4147-A177-3AD203B41FA5}">
                      <a16:colId xmlns:a16="http://schemas.microsoft.com/office/drawing/2014/main" val="1565913727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9:40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|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10:10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Registration / Polaroid Shooting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63875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10:10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|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10:40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04800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 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Introduction of IMPIS Faculty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lvl="1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IMPIS 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Director</a:t>
                      </a:r>
                      <a:b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</a:b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Mentors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Student Self-Introduction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Group Photo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 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95177"/>
                  </a:ext>
                </a:extLst>
              </a:tr>
              <a:tr h="975995"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10:40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|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11:20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Introduction of IMPIS Office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IMPIS Regulations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285142"/>
                  </a:ext>
                </a:extLst>
              </a:tr>
              <a:tr h="821690"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11:20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|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11:40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Interaction Time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707775"/>
                  </a:ext>
                </a:extLst>
              </a:tr>
              <a:tr h="577215"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11:40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|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12:00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Prize Quiz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41719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12:00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|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algn="ctr"/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 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 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Lunch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257970"/>
                  </a:ext>
                </a:extLst>
              </a:tr>
            </a:tbl>
          </a:graphicData>
        </a:graphic>
      </p:graphicFrame>
      <p:sp>
        <p:nvSpPr>
          <p:cNvPr id="3" name="TextBox 3">
            <a:extLst>
              <a:ext uri="{FF2B5EF4-FFF2-40B4-BE49-F238E27FC236}">
                <a16:creationId xmlns:a16="http://schemas.microsoft.com/office/drawing/2014/main" id="{84D5596D-4524-E78F-E288-B8D98F69E8A1}"/>
              </a:ext>
            </a:extLst>
          </p:cNvPr>
          <p:cNvSpPr txBox="1"/>
          <p:nvPr/>
        </p:nvSpPr>
        <p:spPr>
          <a:xfrm>
            <a:off x="609600" y="318522"/>
            <a:ext cx="3505200" cy="1130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9660"/>
              </a:lnSpc>
              <a:defRPr sz="5600">
                <a:solidFill>
                  <a:srgbClr val="222222"/>
                </a:solidFill>
                <a:latin typeface="Bodoni FLF Italics" panose="02020500000000000000"/>
              </a:defRPr>
            </a:lvl1pPr>
          </a:lstStyle>
          <a:p>
            <a:pPr algn="l"/>
            <a:r>
              <a:rPr lang="en-US" dirty="0"/>
              <a:t>Rundown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B7B312F-50AF-F0F4-4AF0-A5E6DBFB3A30}"/>
              </a:ext>
            </a:extLst>
          </p:cNvPr>
          <p:cNvSpPr txBox="1"/>
          <p:nvPr/>
        </p:nvSpPr>
        <p:spPr>
          <a:xfrm>
            <a:off x="-180473" y="2451095"/>
            <a:ext cx="4600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rgbClr val="222222"/>
                </a:solidFill>
                <a:latin typeface="Montserrat Light"/>
              </a:rPr>
              <a:t>Join our group chat if you haven’t!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3284168"/>
            <a:ext cx="3073236" cy="30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00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98778" y="545232"/>
            <a:ext cx="7467019" cy="6342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582932" y="227457"/>
            <a:ext cx="7170668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660"/>
              </a:lnSpc>
            </a:pPr>
            <a:r>
              <a:rPr lang="en-US" sz="9660" dirty="0">
                <a:solidFill>
                  <a:srgbClr val="222222"/>
                </a:solidFill>
                <a:latin typeface="Bodoni FLF Italics"/>
              </a:rPr>
              <a:t>Be Aware of…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439213" y="1693425"/>
            <a:ext cx="8312589" cy="1518411"/>
            <a:chOff x="439213" y="1793143"/>
            <a:chExt cx="8312589" cy="1518411"/>
          </a:xfrm>
        </p:grpSpPr>
        <p:sp>
          <p:nvSpPr>
            <p:cNvPr id="9" name="TextBox 9"/>
            <p:cNvSpPr txBox="1"/>
            <p:nvPr/>
          </p:nvSpPr>
          <p:spPr>
            <a:xfrm>
              <a:off x="439213" y="2388224"/>
              <a:ext cx="8312589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22222"/>
                  </a:solidFill>
                  <a:latin typeface="Montserrat Light"/>
                </a:rPr>
                <a:t>Email / phone call / social media / dating app etc.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22222"/>
                  </a:solidFill>
                  <a:latin typeface="Montserrat Light"/>
                </a:rPr>
                <a:t>ATM only has transfer &amp; withdrawal functions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22222"/>
                  </a:solidFill>
                  <a:latin typeface="Montserrat Light"/>
                </a:rPr>
                <a:t>Do not lend your account(s) to anyone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39214" y="1793143"/>
              <a:ext cx="2772169" cy="2831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r>
                <a:rPr lang="en-US" sz="1609" spc="193" dirty="0">
                  <a:solidFill>
                    <a:srgbClr val="222222"/>
                  </a:solidFill>
                  <a:latin typeface="League Spartan"/>
                </a:rPr>
                <a:t>Scam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39215" y="2134468"/>
              <a:ext cx="500362" cy="136142"/>
            </a:xfrm>
            <a:prstGeom prst="rect">
              <a:avLst/>
            </a:prstGeom>
          </p:spPr>
        </p:pic>
      </p:grpSp>
      <p:grpSp>
        <p:nvGrpSpPr>
          <p:cNvPr id="3" name="群組 2"/>
          <p:cNvGrpSpPr/>
          <p:nvPr/>
        </p:nvGrpSpPr>
        <p:grpSpPr>
          <a:xfrm>
            <a:off x="439214" y="3560723"/>
            <a:ext cx="8312589" cy="1518411"/>
            <a:chOff x="439214" y="4586519"/>
            <a:chExt cx="8312589" cy="1518411"/>
          </a:xfrm>
        </p:grpSpPr>
        <p:sp>
          <p:nvSpPr>
            <p:cNvPr id="15" name="TextBox 15"/>
            <p:cNvSpPr txBox="1"/>
            <p:nvPr/>
          </p:nvSpPr>
          <p:spPr>
            <a:xfrm>
              <a:off x="439214" y="5181600"/>
              <a:ext cx="8312589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22222"/>
                  </a:solidFill>
                  <a:latin typeface="Montserrat Light"/>
                </a:rPr>
                <a:t>Need to have license(s)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22222"/>
                  </a:solidFill>
                  <a:latin typeface="Montserrat Light"/>
                </a:rPr>
                <a:t>No drunk driving/riding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22222"/>
                  </a:solidFill>
                  <a:latin typeface="Montserrat Light"/>
                </a:rPr>
                <a:t>No hit-and-run if the traffic accident happens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39214" y="4586519"/>
              <a:ext cx="3980384" cy="29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r>
                <a:rPr lang="en-US" sz="1609" spc="193" dirty="0">
                  <a:solidFill>
                    <a:srgbClr val="222222"/>
                  </a:solidFill>
                  <a:latin typeface="League Spartan"/>
                </a:rPr>
                <a:t>Driving/Riding vehicle(s)</a:t>
              </a:r>
            </a:p>
          </p:txBody>
        </p: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39215" y="4927844"/>
              <a:ext cx="500362" cy="136142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439214" y="5428021"/>
            <a:ext cx="8865054" cy="1518411"/>
            <a:chOff x="439214" y="1793143"/>
            <a:chExt cx="8865054" cy="1518411"/>
          </a:xfrm>
        </p:grpSpPr>
        <p:sp>
          <p:nvSpPr>
            <p:cNvPr id="13" name="TextBox 9"/>
            <p:cNvSpPr txBox="1"/>
            <p:nvPr/>
          </p:nvSpPr>
          <p:spPr>
            <a:xfrm>
              <a:off x="439214" y="2388224"/>
              <a:ext cx="8865054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22222"/>
                  </a:solidFill>
                  <a:latin typeface="Montserrat Light"/>
                </a:rPr>
                <a:t>Either verbal or physical is prohibited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22222"/>
                  </a:solidFill>
                  <a:latin typeface="Montserrat Light"/>
                </a:rPr>
                <a:t>Offender: 2 years in prison, 1-120 days of detention, NTD 100,000 fine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22222"/>
                  </a:solidFill>
                  <a:latin typeface="Montserrat Light"/>
                </a:rPr>
                <a:t>Victim: call the police, Gender Committee (campus)</a:t>
              </a:r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39214" y="1793143"/>
              <a:ext cx="2772169" cy="2831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r>
                <a:rPr lang="en-US" altLang="zh-TW" sz="1609" spc="193" dirty="0">
                  <a:solidFill>
                    <a:srgbClr val="222222"/>
                  </a:solidFill>
                  <a:latin typeface="League Spartan"/>
                </a:rPr>
                <a:t>Sexual Harassment</a:t>
              </a:r>
              <a:endParaRPr lang="en-US" sz="1609" spc="193" dirty="0">
                <a:solidFill>
                  <a:srgbClr val="222222"/>
                </a:solidFill>
                <a:latin typeface="League Spartan"/>
              </a:endParaRPr>
            </a:p>
          </p:txBody>
        </p:sp>
        <p:pic>
          <p:nvPicPr>
            <p:cNvPr id="18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39215" y="2134468"/>
              <a:ext cx="500362" cy="136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7071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98778" y="545232"/>
            <a:ext cx="7467019" cy="6342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417818" y="227457"/>
            <a:ext cx="5886450" cy="1284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60"/>
              </a:lnSpc>
            </a:pPr>
            <a:r>
              <a:rPr lang="en-US" sz="9660" dirty="0">
                <a:solidFill>
                  <a:srgbClr val="222222"/>
                </a:solidFill>
                <a:latin typeface="Bodoni FLF Italics"/>
              </a:rPr>
              <a:t>Support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439214" y="1681761"/>
            <a:ext cx="8312589" cy="1518411"/>
            <a:chOff x="439214" y="1681761"/>
            <a:chExt cx="8312589" cy="1518411"/>
          </a:xfrm>
        </p:grpSpPr>
        <p:sp>
          <p:nvSpPr>
            <p:cNvPr id="15" name="TextBox 15"/>
            <p:cNvSpPr txBox="1"/>
            <p:nvPr/>
          </p:nvSpPr>
          <p:spPr>
            <a:xfrm>
              <a:off x="439214" y="2276842"/>
              <a:ext cx="8312589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22222"/>
                  </a:solidFill>
                  <a:latin typeface="Montserrat Light"/>
                </a:rPr>
                <a:t>11F of General Building North Wing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22222"/>
                  </a:solidFill>
                  <a:latin typeface="Montserrat Light"/>
                </a:rPr>
                <a:t>Courses, thesis procedure, graduation check, ICDF, </a:t>
              </a:r>
              <a:r>
                <a:rPr lang="en-US" sz="2000" dirty="0" err="1">
                  <a:solidFill>
                    <a:srgbClr val="222222"/>
                  </a:solidFill>
                  <a:latin typeface="Montserrat Light"/>
                </a:rPr>
                <a:t>etc</a:t>
              </a:r>
              <a:endParaRPr lang="en-US" sz="2000" dirty="0">
                <a:solidFill>
                  <a:srgbClr val="222222"/>
                </a:solidFill>
                <a:latin typeface="Montserrat Light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39214" y="1681761"/>
              <a:ext cx="3980385" cy="2831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r>
                <a:rPr lang="en-US" sz="1609" spc="193" dirty="0">
                  <a:solidFill>
                    <a:srgbClr val="222222"/>
                  </a:solidFill>
                  <a:latin typeface="League Spartan"/>
                </a:rPr>
                <a:t>IMPIS Office</a:t>
              </a:r>
            </a:p>
          </p:txBody>
        </p: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39215" y="2023086"/>
              <a:ext cx="500362" cy="136142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439214" y="3317786"/>
            <a:ext cx="8865054" cy="1518411"/>
            <a:chOff x="439214" y="1681761"/>
            <a:chExt cx="8865054" cy="1518411"/>
          </a:xfrm>
        </p:grpSpPr>
        <p:sp>
          <p:nvSpPr>
            <p:cNvPr id="13" name="TextBox 15"/>
            <p:cNvSpPr txBox="1"/>
            <p:nvPr/>
          </p:nvSpPr>
          <p:spPr>
            <a:xfrm>
              <a:off x="439214" y="2276842"/>
              <a:ext cx="8865054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2000" dirty="0">
                  <a:solidFill>
                    <a:srgbClr val="222222"/>
                  </a:solidFill>
                  <a:latin typeface="Montserrat Light"/>
                </a:rPr>
                <a:t>8</a:t>
              </a:r>
              <a:r>
                <a:rPr lang="en-US" sz="2000" dirty="0">
                  <a:solidFill>
                    <a:srgbClr val="222222"/>
                  </a:solidFill>
                  <a:latin typeface="Montserrat Light"/>
                </a:rPr>
                <a:t>F of Administration Building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22222"/>
                  </a:solidFill>
                  <a:latin typeface="Montserrat Light"/>
                </a:rPr>
                <a:t>Things related to non-Taiwanese issues, e.g. ARC, NHI, MOE, MOFA</a:t>
              </a:r>
            </a:p>
          </p:txBody>
        </p:sp>
        <p:sp>
          <p:nvSpPr>
            <p:cNvPr id="14" name="TextBox 16"/>
            <p:cNvSpPr txBox="1"/>
            <p:nvPr/>
          </p:nvSpPr>
          <p:spPr>
            <a:xfrm>
              <a:off x="439214" y="1681761"/>
              <a:ext cx="5580586" cy="29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r>
                <a:rPr lang="en-US" altLang="zh-TW" sz="1609" spc="193" dirty="0" smtClean="0">
                  <a:solidFill>
                    <a:srgbClr val="222222"/>
                  </a:solidFill>
                  <a:latin typeface="League Spartan"/>
                </a:rPr>
                <a:t>Office of International Cooperation (OIC)</a:t>
              </a:r>
              <a:endParaRPr lang="en-US" sz="1609" spc="193" dirty="0">
                <a:solidFill>
                  <a:srgbClr val="222222"/>
                </a:solidFill>
                <a:latin typeface="League Spartan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39215" y="2023086"/>
              <a:ext cx="500362" cy="136142"/>
            </a:xfrm>
            <a:prstGeom prst="rect">
              <a:avLst/>
            </a:prstGeom>
          </p:spPr>
        </p:pic>
      </p:grpSp>
      <p:grpSp>
        <p:nvGrpSpPr>
          <p:cNvPr id="19" name="群組 18"/>
          <p:cNvGrpSpPr/>
          <p:nvPr/>
        </p:nvGrpSpPr>
        <p:grpSpPr>
          <a:xfrm>
            <a:off x="436808" y="5029200"/>
            <a:ext cx="8312589" cy="1518411"/>
            <a:chOff x="439214" y="1681761"/>
            <a:chExt cx="8312589" cy="1518411"/>
          </a:xfrm>
        </p:grpSpPr>
        <p:sp>
          <p:nvSpPr>
            <p:cNvPr id="20" name="TextBox 15"/>
            <p:cNvSpPr txBox="1"/>
            <p:nvPr/>
          </p:nvSpPr>
          <p:spPr>
            <a:xfrm>
              <a:off x="439214" y="2276842"/>
              <a:ext cx="8312589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2000" dirty="0">
                  <a:solidFill>
                    <a:srgbClr val="222222"/>
                  </a:solidFill>
                  <a:latin typeface="Montserrat Light"/>
                </a:rPr>
                <a:t>The building beside the post office</a:t>
              </a:r>
              <a:endParaRPr lang="en-US" sz="2000" dirty="0">
                <a:solidFill>
                  <a:srgbClr val="222222"/>
                </a:solidFill>
                <a:latin typeface="Montserrat Light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222222"/>
                  </a:solidFill>
                  <a:latin typeface="Montserrat Light"/>
                </a:rPr>
                <a:t>Counseling Services, emergency aids, </a:t>
              </a:r>
              <a:r>
                <a:rPr lang="en-US" sz="2000" dirty="0" err="1">
                  <a:solidFill>
                    <a:srgbClr val="222222"/>
                  </a:solidFill>
                  <a:latin typeface="Montserrat Light"/>
                </a:rPr>
                <a:t>etc</a:t>
              </a:r>
              <a:endParaRPr lang="en-US" sz="2000" dirty="0">
                <a:solidFill>
                  <a:srgbClr val="222222"/>
                </a:solidFill>
                <a:latin typeface="Montserrat Light"/>
              </a:endParaRPr>
            </a:p>
          </p:txBody>
        </p:sp>
        <p:sp>
          <p:nvSpPr>
            <p:cNvPr id="21" name="TextBox 16"/>
            <p:cNvSpPr txBox="1"/>
            <p:nvPr/>
          </p:nvSpPr>
          <p:spPr>
            <a:xfrm>
              <a:off x="439214" y="1681761"/>
              <a:ext cx="4973392" cy="29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r>
                <a:rPr lang="en-US" altLang="zh-TW" sz="1609" spc="193" dirty="0">
                  <a:solidFill>
                    <a:srgbClr val="222222"/>
                  </a:solidFill>
                  <a:latin typeface="League Spartan"/>
                </a:rPr>
                <a:t>Physical &amp; Mental Health Center</a:t>
              </a:r>
              <a:endParaRPr lang="en-US" sz="1609" spc="193" dirty="0">
                <a:solidFill>
                  <a:srgbClr val="222222"/>
                </a:solidFill>
                <a:latin typeface="League Spartan"/>
              </a:endParaRPr>
            </a:p>
          </p:txBody>
        </p:sp>
        <p:pic>
          <p:nvPicPr>
            <p:cNvPr id="22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39215" y="2023086"/>
              <a:ext cx="500362" cy="136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0451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96505" y="422868"/>
            <a:ext cx="8138424" cy="6342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04800" y="29043"/>
            <a:ext cx="7975303" cy="1172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600" dirty="0">
                <a:solidFill>
                  <a:srgbClr val="222222"/>
                </a:solidFill>
                <a:latin typeface="Bodoni FLF Italics"/>
              </a:rPr>
              <a:t>About the enrollment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0783" y="904388"/>
            <a:ext cx="3642455" cy="1516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523"/>
              </a:lnSpc>
            </a:pPr>
            <a:r>
              <a:rPr lang="en-US" altLang="zh-TW" sz="6000" dirty="0">
                <a:solidFill>
                  <a:srgbClr val="222222"/>
                </a:solidFill>
                <a:latin typeface="Bodoni FLF Italics"/>
              </a:rPr>
              <a:t>8</a:t>
            </a:r>
            <a:r>
              <a:rPr lang="zh-TW" altLang="en-US" sz="6000" dirty="0">
                <a:solidFill>
                  <a:srgbClr val="222222"/>
                </a:solidFill>
                <a:latin typeface="Bodoni FLF Italics"/>
              </a:rPr>
              <a:t> </a:t>
            </a:r>
            <a:r>
              <a:rPr lang="en-US" altLang="zh-TW" sz="6000" dirty="0">
                <a:solidFill>
                  <a:srgbClr val="222222"/>
                </a:solidFill>
                <a:latin typeface="Bodoni FLF Italics"/>
              </a:rPr>
              <a:t>semesters</a:t>
            </a:r>
            <a:endParaRPr lang="en-US" sz="6000" dirty="0">
              <a:solidFill>
                <a:srgbClr val="222222"/>
              </a:solidFill>
              <a:latin typeface="Bodoni FLF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66792" y="2362200"/>
            <a:ext cx="2650435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3"/>
              </a:lnSpc>
            </a:pPr>
            <a:r>
              <a:rPr lang="en-US" altLang="zh-TW" spc="193" dirty="0">
                <a:solidFill>
                  <a:srgbClr val="222222"/>
                </a:solidFill>
                <a:latin typeface="League Spartan"/>
              </a:rPr>
              <a:t>STUDY</a:t>
            </a:r>
            <a:endParaRPr lang="en-US" spc="193" dirty="0">
              <a:solidFill>
                <a:srgbClr val="222222"/>
              </a:solidFill>
              <a:latin typeface="League Spart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34713" y="847697"/>
            <a:ext cx="3765260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523"/>
              </a:lnSpc>
            </a:pPr>
            <a:r>
              <a:rPr lang="en-US" sz="6000" dirty="0">
                <a:solidFill>
                  <a:srgbClr val="222222"/>
                </a:solidFill>
                <a:latin typeface="Bodoni FLF Italics"/>
              </a:rPr>
              <a:t>4 semesters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76398" y="2707530"/>
            <a:ext cx="3920002" cy="2717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22222"/>
                </a:solidFill>
                <a:latin typeface="Montserrat Light"/>
              </a:rPr>
              <a:t>If you are holding an ARC,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22222"/>
                </a:solidFill>
                <a:latin typeface="Montserrat Light"/>
              </a:rPr>
              <a:t>you could not extend the ARC</a:t>
            </a:r>
            <a:r>
              <a:rPr lang="zh-TW" altLang="en-US" sz="2000" dirty="0">
                <a:solidFill>
                  <a:srgbClr val="222222"/>
                </a:solidFill>
                <a:latin typeface="Montserrat Light"/>
              </a:rPr>
              <a:t> </a:t>
            </a:r>
            <a:r>
              <a:rPr lang="en-US" altLang="zh-TW" sz="2000" dirty="0">
                <a:solidFill>
                  <a:srgbClr val="222222"/>
                </a:solidFill>
                <a:latin typeface="Montserrat Light"/>
              </a:rPr>
              <a:t>with the study purpose during the suspension period.</a:t>
            </a:r>
            <a:endParaRPr lang="en-US" sz="2000" dirty="0">
              <a:solidFill>
                <a:srgbClr val="222222"/>
              </a:solidFill>
              <a:latin typeface="Montserrat Light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22222"/>
                </a:solidFill>
                <a:latin typeface="Montserrat Light"/>
              </a:rPr>
              <a:t>For more details, please check with OIC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48956" y="2362200"/>
            <a:ext cx="2620144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3"/>
              </a:lnSpc>
            </a:pPr>
            <a:r>
              <a:rPr lang="en-US" spc="193" dirty="0">
                <a:solidFill>
                  <a:srgbClr val="222222"/>
                </a:solidFill>
                <a:latin typeface="League Spartan"/>
              </a:rPr>
              <a:t>SUSPENSION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405259" y="2645354"/>
            <a:ext cx="454026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>
                <a:solidFill>
                  <a:srgbClr val="222222"/>
                </a:solidFill>
                <a:latin typeface="Montserrat Light"/>
              </a:rPr>
              <a:t>2</a:t>
            </a:r>
            <a:r>
              <a:rPr lang="zh-TW" altLang="en-US" sz="2000" dirty="0">
                <a:solidFill>
                  <a:srgbClr val="222222"/>
                </a:solidFill>
                <a:latin typeface="Montserrat Light"/>
              </a:rPr>
              <a:t> </a:t>
            </a:r>
            <a:r>
              <a:rPr lang="en-US" altLang="zh-TW" sz="2000" dirty="0">
                <a:solidFill>
                  <a:srgbClr val="222222"/>
                </a:solidFill>
                <a:latin typeface="Montserrat Light"/>
              </a:rPr>
              <a:t>kinds of fee to pay each semester: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Montserrat Light"/>
              </a:rPr>
              <a:t>Enrollment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222222"/>
                </a:solidFill>
                <a:latin typeface="Montserrat Light"/>
              </a:rPr>
              <a:t>Credit fee: there is late penalty*</a:t>
            </a:r>
            <a:br>
              <a:rPr lang="en-US" sz="2000" dirty="0">
                <a:solidFill>
                  <a:srgbClr val="222222"/>
                </a:solidFill>
                <a:latin typeface="Montserrat Light"/>
              </a:rPr>
            </a:br>
            <a:r>
              <a:rPr lang="en-US" altLang="zh-TW" sz="2000" dirty="0">
                <a:solidFill>
                  <a:srgbClr val="222222"/>
                </a:solidFill>
                <a:latin typeface="Montserrat Light"/>
              </a:rPr>
              <a:t>Oct. 23</a:t>
            </a:r>
            <a:r>
              <a:rPr lang="en-US" altLang="zh-TW" sz="2000" baseline="30000" dirty="0">
                <a:solidFill>
                  <a:srgbClr val="222222"/>
                </a:solidFill>
                <a:latin typeface="Montserrat Light"/>
              </a:rPr>
              <a:t>rd</a:t>
            </a:r>
            <a:r>
              <a:rPr lang="en-US" altLang="zh-TW" sz="2000" dirty="0">
                <a:solidFill>
                  <a:srgbClr val="222222"/>
                </a:solidFill>
                <a:latin typeface="Montserrat Light"/>
              </a:rPr>
              <a:t> – Nov 24</a:t>
            </a:r>
            <a:r>
              <a:rPr lang="en-US" altLang="zh-TW" sz="2000" baseline="30000" dirty="0">
                <a:solidFill>
                  <a:srgbClr val="222222"/>
                </a:solidFill>
                <a:latin typeface="Montserrat Light"/>
              </a:rPr>
              <a:t>th</a:t>
            </a:r>
            <a:r>
              <a:rPr lang="en-US" altLang="zh-TW" sz="2000" dirty="0">
                <a:solidFill>
                  <a:srgbClr val="222222"/>
                </a:solidFill>
                <a:latin typeface="Montserrat Light"/>
              </a:rPr>
              <a:t>, 2023</a:t>
            </a:r>
            <a:endParaRPr lang="en-US" sz="2000" dirty="0">
              <a:solidFill>
                <a:srgbClr val="222222"/>
              </a:solidFill>
              <a:latin typeface="Montserrat Ligh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7030" y="4716474"/>
            <a:ext cx="457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  <a:latin typeface="Montserrat Light" panose="02020500000000000000" charset="0"/>
              </a:rPr>
              <a:t>Penalty fee (started from Fall 2022): </a:t>
            </a:r>
          </a:p>
          <a:p>
            <a:pPr marL="355600" algn="just"/>
            <a:r>
              <a:rPr lang="en-US" altLang="zh-TW" dirty="0">
                <a:solidFill>
                  <a:srgbClr val="C00000"/>
                </a:solidFill>
                <a:latin typeface="Montserrat Light" panose="02020500000000000000" charset="0"/>
              </a:rPr>
              <a:t>Increase 1% of total fee every 2 days </a:t>
            </a:r>
          </a:p>
          <a:p>
            <a:pPr marL="355600" algn="just"/>
            <a:r>
              <a:rPr lang="en-US" altLang="zh-TW" dirty="0">
                <a:solidFill>
                  <a:srgbClr val="C00000"/>
                </a:solidFill>
                <a:latin typeface="Montserrat Light" panose="02020500000000000000" charset="0"/>
              </a:rPr>
              <a:t>Maximum: 15% of total fee &amp; less than NT$2,000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84507B54-C4EB-A8B8-4AD3-766B42009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88" y="5507977"/>
            <a:ext cx="1180952" cy="11809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596505" y="422868"/>
            <a:ext cx="8138424" cy="6342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-433384" y="29043"/>
            <a:ext cx="7975303" cy="1172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660"/>
              </a:lnSpc>
            </a:pPr>
            <a:r>
              <a:rPr lang="en-US" sz="6600" dirty="0">
                <a:solidFill>
                  <a:srgbClr val="222222"/>
                </a:solidFill>
                <a:latin typeface="Bodoni FLF Italics"/>
              </a:rPr>
              <a:t>Program Requirement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86035" y="1803602"/>
            <a:ext cx="3642455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523"/>
              </a:lnSpc>
            </a:pPr>
            <a:r>
              <a:rPr lang="en-US" altLang="zh-TW" sz="6000" dirty="0">
                <a:solidFill>
                  <a:srgbClr val="222222"/>
                </a:solidFill>
                <a:latin typeface="Bodoni FLF Italics"/>
              </a:rPr>
              <a:t>30</a:t>
            </a:r>
            <a:r>
              <a:rPr lang="zh-TW" altLang="en-US" sz="6000" dirty="0">
                <a:solidFill>
                  <a:srgbClr val="222222"/>
                </a:solidFill>
                <a:latin typeface="Bodoni FLF Italics"/>
              </a:rPr>
              <a:t> </a:t>
            </a:r>
            <a:r>
              <a:rPr lang="en-US" altLang="zh-TW" sz="6000" dirty="0">
                <a:solidFill>
                  <a:srgbClr val="222222"/>
                </a:solidFill>
                <a:latin typeface="Bodoni FLF Italics"/>
              </a:rPr>
              <a:t>Credits</a:t>
            </a:r>
            <a:endParaRPr lang="en-US" sz="6000" dirty="0">
              <a:solidFill>
                <a:srgbClr val="222222"/>
              </a:solidFill>
              <a:latin typeface="Bodoni FLF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82044" y="3261414"/>
            <a:ext cx="2650435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3"/>
              </a:lnSpc>
            </a:pPr>
            <a:r>
              <a:rPr lang="en-US" altLang="zh-TW" spc="193" dirty="0">
                <a:solidFill>
                  <a:srgbClr val="222222"/>
                </a:solidFill>
                <a:latin typeface="League Spartan"/>
              </a:rPr>
              <a:t>9</a:t>
            </a:r>
            <a:r>
              <a:rPr lang="zh-TW" altLang="en-US" spc="193" dirty="0">
                <a:solidFill>
                  <a:srgbClr val="222222"/>
                </a:solidFill>
                <a:latin typeface="League Spartan"/>
              </a:rPr>
              <a:t> </a:t>
            </a:r>
            <a:r>
              <a:rPr lang="en-US" altLang="zh-TW" spc="193" dirty="0">
                <a:solidFill>
                  <a:srgbClr val="222222"/>
                </a:solidFill>
                <a:latin typeface="League Spartan"/>
              </a:rPr>
              <a:t>required</a:t>
            </a:r>
            <a:r>
              <a:rPr lang="zh-TW" altLang="en-US" spc="193" dirty="0">
                <a:solidFill>
                  <a:srgbClr val="222222"/>
                </a:solidFill>
                <a:latin typeface="League Spartan"/>
              </a:rPr>
              <a:t> </a:t>
            </a:r>
            <a:endParaRPr lang="en-US" altLang="zh-TW" spc="193" dirty="0">
              <a:solidFill>
                <a:srgbClr val="222222"/>
              </a:solidFill>
              <a:latin typeface="League Spartan"/>
            </a:endParaRPr>
          </a:p>
          <a:p>
            <a:pPr algn="ctr">
              <a:lnSpc>
                <a:spcPts val="2253"/>
              </a:lnSpc>
            </a:pPr>
            <a:r>
              <a:rPr lang="en-US" altLang="zh-TW" spc="193" dirty="0">
                <a:solidFill>
                  <a:srgbClr val="222222"/>
                </a:solidFill>
                <a:latin typeface="League Spartan"/>
              </a:rPr>
              <a:t>+</a:t>
            </a:r>
            <a:r>
              <a:rPr lang="zh-TW" altLang="en-US" spc="193" dirty="0">
                <a:solidFill>
                  <a:srgbClr val="222222"/>
                </a:solidFill>
                <a:latin typeface="League Spartan"/>
              </a:rPr>
              <a:t> </a:t>
            </a:r>
            <a:r>
              <a:rPr lang="en-US" altLang="zh-TW" spc="193" dirty="0">
                <a:solidFill>
                  <a:srgbClr val="222222"/>
                </a:solidFill>
                <a:latin typeface="League Spartan"/>
              </a:rPr>
              <a:t>21</a:t>
            </a:r>
            <a:r>
              <a:rPr lang="zh-TW" altLang="en-US" spc="193" dirty="0">
                <a:solidFill>
                  <a:srgbClr val="222222"/>
                </a:solidFill>
                <a:latin typeface="League Spartan"/>
              </a:rPr>
              <a:t> </a:t>
            </a:r>
            <a:r>
              <a:rPr lang="en-US" altLang="zh-TW" spc="193" dirty="0">
                <a:solidFill>
                  <a:srgbClr val="222222"/>
                </a:solidFill>
                <a:latin typeface="League Spartan"/>
              </a:rPr>
              <a:t>elective</a:t>
            </a:r>
            <a:endParaRPr lang="en-US" spc="193" dirty="0">
              <a:solidFill>
                <a:srgbClr val="222222"/>
              </a:solidFill>
              <a:latin typeface="League Spart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388770" y="1803602"/>
            <a:ext cx="3481890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523"/>
              </a:lnSpc>
            </a:pPr>
            <a:r>
              <a:rPr lang="en-US" sz="6000" dirty="0">
                <a:solidFill>
                  <a:srgbClr val="222222"/>
                </a:solidFill>
                <a:latin typeface="Bodoni FLF Italics"/>
              </a:rPr>
              <a:t>MA Thesis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01362" y="4247504"/>
            <a:ext cx="263842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222222"/>
                </a:solidFill>
                <a:latin typeface="Montserrat Light"/>
              </a:rPr>
              <a:t>Proposal &amp; Final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43545" y="3261414"/>
            <a:ext cx="3324358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3"/>
              </a:lnSpc>
            </a:pPr>
            <a:r>
              <a:rPr lang="en-US" spc="193" dirty="0">
                <a:solidFill>
                  <a:srgbClr val="222222"/>
                </a:solidFill>
                <a:latin typeface="League Spartan"/>
              </a:rPr>
              <a:t>2 </a:t>
            </a:r>
            <a:r>
              <a:rPr lang="en-US" spc="193" dirty="0" smtClean="0">
                <a:solidFill>
                  <a:srgbClr val="222222"/>
                </a:solidFill>
                <a:latin typeface="League Spartan"/>
              </a:rPr>
              <a:t>defenses with a gap of at least 4 months</a:t>
            </a:r>
            <a:endParaRPr lang="en-US" spc="193" dirty="0">
              <a:solidFill>
                <a:srgbClr val="222222"/>
              </a:solidFill>
              <a:latin typeface="League Spartan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473280" y="4231016"/>
            <a:ext cx="497113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222222"/>
                </a:solidFill>
                <a:latin typeface="Montserrat Light"/>
              </a:rPr>
              <a:t>Only 9 credits from NON-IMPIS courses could be counted. </a:t>
            </a:r>
            <a:r>
              <a:rPr lang="en-US" sz="2000" dirty="0" smtClean="0">
                <a:solidFill>
                  <a:srgbClr val="222222"/>
                </a:solidFill>
                <a:latin typeface="Montserrat Light"/>
              </a:rPr>
              <a:t/>
            </a:r>
            <a:br>
              <a:rPr lang="en-US" sz="2000" dirty="0" smtClean="0">
                <a:solidFill>
                  <a:srgbClr val="222222"/>
                </a:solidFill>
                <a:latin typeface="Montserrat Light"/>
              </a:rPr>
            </a:br>
            <a:r>
              <a:rPr lang="en-US" sz="2000" dirty="0" smtClean="0">
                <a:solidFill>
                  <a:srgbClr val="222222"/>
                </a:solidFill>
                <a:latin typeface="Montserrat Light"/>
              </a:rPr>
              <a:t>For </a:t>
            </a:r>
            <a:r>
              <a:rPr lang="en-US" sz="2000" dirty="0">
                <a:solidFill>
                  <a:srgbClr val="222222"/>
                </a:solidFill>
                <a:latin typeface="Montserrat Light"/>
              </a:rPr>
              <a:t>the rest, please take IMPIS courses.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3429000" y="5587524"/>
            <a:ext cx="3124200" cy="1140612"/>
            <a:chOff x="1886020" y="5778551"/>
            <a:chExt cx="3124200" cy="1140612"/>
          </a:xfrm>
        </p:grpSpPr>
        <p:cxnSp>
          <p:nvCxnSpPr>
            <p:cNvPr id="3" name="直線接點 2"/>
            <p:cNvCxnSpPr/>
            <p:nvPr/>
          </p:nvCxnSpPr>
          <p:spPr>
            <a:xfrm>
              <a:off x="2057400" y="5778551"/>
              <a:ext cx="1676400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0"/>
            <p:cNvSpPr txBox="1"/>
            <p:nvPr/>
          </p:nvSpPr>
          <p:spPr>
            <a:xfrm>
              <a:off x="1886020" y="5995833"/>
              <a:ext cx="31242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Montserrat Light"/>
                </a:rPr>
                <a:t>Definition:</a:t>
              </a:r>
              <a:br>
                <a:rPr lang="en-US" sz="2000" dirty="0">
                  <a:solidFill>
                    <a:srgbClr val="C00000"/>
                  </a:solidFill>
                  <a:latin typeface="Montserrat Light"/>
                </a:rPr>
              </a:br>
              <a:r>
                <a:rPr lang="en-US" sz="2000" dirty="0">
                  <a:solidFill>
                    <a:srgbClr val="C00000"/>
                  </a:solidFill>
                  <a:latin typeface="Montserrat Light"/>
                </a:rPr>
                <a:t>courses from College of International Affairs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5757174" y="4744076"/>
            <a:ext cx="2929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How to start the thesis?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altLang="zh-TW" dirty="0">
                <a:sym typeface="Wingdings" panose="05000000000000000000" pitchFamily="2" charset="2"/>
                <a:hlinkClick r:id="rId5"/>
              </a:rPr>
              <a:t>https://shorturl.at/lsBC3</a:t>
            </a:r>
            <a:r>
              <a:rPr lang="en-US" altLang="zh-TW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2" name="矩形 1"/>
          <p:cNvSpPr/>
          <p:nvPr/>
        </p:nvSpPr>
        <p:spPr>
          <a:xfrm>
            <a:off x="3124200" y="1133401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i="1" u="sng" dirty="0">
                <a:solidFill>
                  <a:srgbClr val="C00000"/>
                </a:solidFill>
              </a:rPr>
              <a:t>NO maximum or minimum number of credits for each semester.</a:t>
            </a:r>
          </a:p>
        </p:txBody>
      </p:sp>
      <p:sp>
        <p:nvSpPr>
          <p:cNvPr id="13" name="矩形 12"/>
          <p:cNvSpPr/>
          <p:nvPr/>
        </p:nvSpPr>
        <p:spPr>
          <a:xfrm>
            <a:off x="304800" y="6563996"/>
            <a:ext cx="2959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u="sng" dirty="0" smtClean="0">
                <a:hlinkClick r:id="rId6"/>
              </a:rPr>
              <a:t>Course Search System</a:t>
            </a:r>
          </a:p>
          <a:p>
            <a:r>
              <a:rPr lang="zh-TW" altLang="en-US" dirty="0" smtClean="0">
                <a:hlinkClick r:id="rId6"/>
              </a:rPr>
              <a:t>https</a:t>
            </a:r>
            <a:r>
              <a:rPr lang="zh-TW" altLang="en-US" dirty="0">
                <a:hlinkClick r:id="rId6"/>
              </a:rPr>
              <a:t>://qrysub.nccu.edu.tw/#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78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439215" y="2117697"/>
            <a:ext cx="4361386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Montserrat Light" panose="02020500000000000000" charset="0"/>
              </a:rPr>
              <a:t>5</a:t>
            </a:r>
            <a:r>
              <a:rPr lang="en-US" altLang="zh-TW" sz="2000" dirty="0" smtClean="0">
                <a:latin typeface="Montserrat Light" panose="02020500000000000000" charset="0"/>
              </a:rPr>
              <a:t> </a:t>
            </a:r>
            <a:r>
              <a:rPr lang="en-US" altLang="zh-TW" sz="2000" dirty="0">
                <a:latin typeface="Montserrat Light" panose="02020500000000000000" charset="0"/>
              </a:rPr>
              <a:t>libraries!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Montserrat Light" panose="02020500000000000000" charset="0"/>
              </a:rPr>
              <a:t>Books, journals, e-resources, etc.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Montserrat Light" panose="02020500000000000000" charset="0"/>
              </a:rPr>
              <a:t>Reservation of space(s)</a:t>
            </a:r>
            <a:endParaRPr lang="en-US" altLang="zh-TW" sz="2000" dirty="0">
              <a:latin typeface="Montserrat Light" panose="02020500000000000000" charset="0"/>
              <a:hlinkClick r:id="rId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39214" y="1522616"/>
            <a:ext cx="2772169" cy="283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altLang="zh-TW" sz="1609" spc="193" dirty="0">
                <a:solidFill>
                  <a:srgbClr val="222222"/>
                </a:solidFill>
                <a:latin typeface="League Spartan"/>
              </a:rPr>
              <a:t>Libraries</a:t>
            </a:r>
            <a:endParaRPr lang="en-US" sz="1609" spc="193" dirty="0">
              <a:solidFill>
                <a:srgbClr val="222222"/>
              </a:solidFill>
              <a:latin typeface="League Spartan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9215" y="1863941"/>
            <a:ext cx="500362" cy="136142"/>
          </a:xfrm>
          <a:prstGeom prst="rect">
            <a:avLst/>
          </a:prstGeom>
        </p:spPr>
      </p:pic>
      <p:sp>
        <p:nvSpPr>
          <p:cNvPr id="21" name="TextBox 12"/>
          <p:cNvSpPr txBox="1"/>
          <p:nvPr/>
        </p:nvSpPr>
        <p:spPr>
          <a:xfrm>
            <a:off x="439214" y="4556530"/>
            <a:ext cx="8628586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Montserrat Light" panose="02020500000000000000" charset="0"/>
              </a:rPr>
              <a:t>Many proposal and thesis copies of IMPIS alumni in the office. You could read/borrow proposal/thesis from the office.</a:t>
            </a:r>
          </a:p>
          <a:p>
            <a:pPr>
              <a:lnSpc>
                <a:spcPct val="150000"/>
              </a:lnSpc>
            </a:pPr>
            <a:endParaRPr lang="en-US" dirty="0">
              <a:latin typeface="Montserrat Light" panose="02020500000000000000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Montserrat Light" panose="02020500000000000000" charset="0"/>
              </a:rPr>
              <a:t>Borrow: 1 proposal &amp; 2 thesis max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ontserrat Light" panose="02020500000000000000" charset="0"/>
              </a:rPr>
              <a:t>Time: return by the end of semester, could extend once.</a:t>
            </a:r>
          </a:p>
        </p:txBody>
      </p:sp>
      <p:sp>
        <p:nvSpPr>
          <p:cNvPr id="22" name="TextBox 13"/>
          <p:cNvSpPr txBox="1"/>
          <p:nvPr/>
        </p:nvSpPr>
        <p:spPr>
          <a:xfrm>
            <a:off x="439214" y="3961449"/>
            <a:ext cx="8628584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sz="1609" spc="193" dirty="0">
                <a:solidFill>
                  <a:srgbClr val="222222"/>
                </a:solidFill>
                <a:latin typeface="League Spartan"/>
              </a:rPr>
              <a:t>Proposal &amp; Thesis from IMPIS</a:t>
            </a:r>
          </a:p>
        </p:txBody>
      </p:sp>
      <p:pic>
        <p:nvPicPr>
          <p:cNvPr id="23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9214" y="4302774"/>
            <a:ext cx="1351257" cy="136142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96505" y="422868"/>
            <a:ext cx="8138424" cy="634209"/>
          </a:xfrm>
          <a:prstGeom prst="rect">
            <a:avLst/>
          </a:prstGeom>
        </p:spPr>
      </p:pic>
      <p:sp>
        <p:nvSpPr>
          <p:cNvPr id="25" name="TextBox 5"/>
          <p:cNvSpPr txBox="1"/>
          <p:nvPr/>
        </p:nvSpPr>
        <p:spPr>
          <a:xfrm>
            <a:off x="439214" y="29043"/>
            <a:ext cx="7102705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600" dirty="0">
                <a:solidFill>
                  <a:srgbClr val="222222"/>
                </a:solidFill>
                <a:latin typeface="Bodoni FLF Italics"/>
              </a:rPr>
              <a:t>Resources</a:t>
            </a:r>
          </a:p>
        </p:txBody>
      </p:sp>
      <p:pic>
        <p:nvPicPr>
          <p:cNvPr id="1028" name="Picture 4" descr="挑戰「全台最美大學圖書館」封號！政大絕美湖中建築、７層書牆隧道超壯觀- 玩咖Playing - 自由電子報">
            <a:hlinkClick r:id="rId2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493" y="1563068"/>
            <a:ext cx="3572172" cy="238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96506" y="422868"/>
            <a:ext cx="9664305" cy="6342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05142" y="29043"/>
            <a:ext cx="9448458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600" dirty="0">
                <a:solidFill>
                  <a:srgbClr val="222222"/>
                </a:solidFill>
                <a:latin typeface="Bodoni FLF Italics"/>
              </a:rPr>
              <a:t>Suggested Schedule </a:t>
            </a:r>
            <a:r>
              <a:rPr lang="en-US" sz="4000" dirty="0">
                <a:solidFill>
                  <a:srgbClr val="222222"/>
                </a:solidFill>
                <a:latin typeface="Bodoni FLF Italics"/>
              </a:rPr>
              <a:t>(2 years)</a:t>
            </a:r>
            <a:endParaRPr lang="en-US" sz="6600" dirty="0">
              <a:solidFill>
                <a:srgbClr val="222222"/>
              </a:solidFill>
              <a:latin typeface="Bodoni FLF Itali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84341" y="832000"/>
            <a:ext cx="1045030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523"/>
              </a:lnSpc>
            </a:pPr>
            <a:r>
              <a:rPr lang="en-US" altLang="zh-TW" sz="2800" dirty="0">
                <a:solidFill>
                  <a:srgbClr val="222222"/>
                </a:solidFill>
                <a:latin typeface="Bodoni FLF Italics"/>
              </a:rPr>
              <a:t>1</a:t>
            </a:r>
            <a:endParaRPr lang="en-US" sz="2800" dirty="0">
              <a:solidFill>
                <a:srgbClr val="222222"/>
              </a:solidFill>
              <a:latin typeface="Bodoni FLF Italics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5342487" y="832000"/>
            <a:ext cx="1045030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523"/>
              </a:lnSpc>
            </a:pPr>
            <a:r>
              <a:rPr lang="en-US" altLang="zh-TW" sz="2800" dirty="0">
                <a:solidFill>
                  <a:srgbClr val="222222"/>
                </a:solidFill>
                <a:latin typeface="Bodoni FLF Italics"/>
              </a:rPr>
              <a:t>2</a:t>
            </a:r>
            <a:endParaRPr lang="en-US" sz="2800" dirty="0">
              <a:solidFill>
                <a:srgbClr val="222222"/>
              </a:solidFill>
              <a:latin typeface="Bodoni FLF Italics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6774061" y="832000"/>
            <a:ext cx="1045030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523"/>
              </a:lnSpc>
            </a:pPr>
            <a:r>
              <a:rPr lang="en-US" sz="2800" dirty="0">
                <a:solidFill>
                  <a:srgbClr val="222222"/>
                </a:solidFill>
                <a:latin typeface="Bodoni FLF Italics"/>
              </a:rPr>
              <a:t>3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8124608" y="832000"/>
            <a:ext cx="1045030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523"/>
              </a:lnSpc>
            </a:pPr>
            <a:r>
              <a:rPr lang="en-US" sz="2800" dirty="0">
                <a:solidFill>
                  <a:srgbClr val="222222"/>
                </a:solidFill>
                <a:latin typeface="Bodoni FLF Italics"/>
              </a:rPr>
              <a:t>4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305142" y="2580176"/>
            <a:ext cx="5943258" cy="615553"/>
            <a:chOff x="305142" y="2580176"/>
            <a:chExt cx="5943258" cy="615553"/>
          </a:xfrm>
        </p:grpSpPr>
        <p:sp>
          <p:nvSpPr>
            <p:cNvPr id="10" name="TextBox 10"/>
            <p:cNvSpPr txBox="1"/>
            <p:nvPr/>
          </p:nvSpPr>
          <p:spPr>
            <a:xfrm>
              <a:off x="305142" y="2580176"/>
              <a:ext cx="3374226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000" dirty="0">
                  <a:solidFill>
                    <a:srgbClr val="222222"/>
                  </a:solidFill>
                  <a:latin typeface="Montserrat Light"/>
                </a:rPr>
                <a:t>Exploring thesis topic </a:t>
              </a:r>
            </a:p>
            <a:p>
              <a:r>
                <a:rPr lang="en-US" sz="2000" dirty="0">
                  <a:solidFill>
                    <a:srgbClr val="222222"/>
                  </a:solidFill>
                  <a:latin typeface="Montserrat Light"/>
                </a:rPr>
                <a:t>and asking for an advisor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4191000" y="2580176"/>
              <a:ext cx="2057400" cy="533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296675" y="3561204"/>
            <a:ext cx="7323325" cy="533400"/>
            <a:chOff x="296675" y="3337046"/>
            <a:chExt cx="7323325" cy="533400"/>
          </a:xfrm>
        </p:grpSpPr>
        <p:sp>
          <p:nvSpPr>
            <p:cNvPr id="14" name="TextBox 10"/>
            <p:cNvSpPr txBox="1"/>
            <p:nvPr/>
          </p:nvSpPr>
          <p:spPr>
            <a:xfrm>
              <a:off x="296675" y="3449857"/>
              <a:ext cx="3374226" cy="3077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000" dirty="0">
                  <a:solidFill>
                    <a:srgbClr val="222222"/>
                  </a:solidFill>
                  <a:latin typeface="Montserrat Light"/>
                </a:rPr>
                <a:t>Taking 30 credits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4189395" y="3337046"/>
              <a:ext cx="2057400" cy="533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269797" y="3337046"/>
              <a:ext cx="1350203" cy="5334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05142" y="4460079"/>
            <a:ext cx="9346065" cy="533400"/>
            <a:chOff x="305142" y="4020974"/>
            <a:chExt cx="9346065" cy="533400"/>
          </a:xfrm>
        </p:grpSpPr>
        <p:sp>
          <p:nvSpPr>
            <p:cNvPr id="17" name="TextBox 10"/>
            <p:cNvSpPr txBox="1"/>
            <p:nvPr/>
          </p:nvSpPr>
          <p:spPr>
            <a:xfrm>
              <a:off x="305142" y="4133785"/>
              <a:ext cx="3374226" cy="3077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000" dirty="0">
                  <a:solidFill>
                    <a:srgbClr val="222222"/>
                  </a:solidFill>
                  <a:latin typeface="Montserrat Light"/>
                </a:rPr>
                <a:t>Writing proposal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6269796" y="4020974"/>
              <a:ext cx="1350203" cy="533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TextBox 10"/>
            <p:cNvSpPr txBox="1"/>
            <p:nvPr/>
          </p:nvSpPr>
          <p:spPr>
            <a:xfrm>
              <a:off x="7380515" y="4133785"/>
              <a:ext cx="478968" cy="3077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altLang="zh-TW" sz="2000" dirty="0">
                  <a:solidFill>
                    <a:srgbClr val="C00000"/>
                  </a:solidFill>
                  <a:latin typeface="Montserrat Light"/>
                </a:rPr>
                <a:t>X</a:t>
              </a:r>
              <a:endParaRPr lang="en-US" sz="2000" dirty="0">
                <a:solidFill>
                  <a:srgbClr val="C00000"/>
                </a:solidFill>
                <a:latin typeface="Montserrat Light"/>
              </a:endParaRPr>
            </a:p>
          </p:txBody>
        </p:sp>
        <p:sp>
          <p:nvSpPr>
            <p:cNvPr id="20" name="TextBox 10"/>
            <p:cNvSpPr txBox="1"/>
            <p:nvPr/>
          </p:nvSpPr>
          <p:spPr>
            <a:xfrm>
              <a:off x="7810229" y="4164562"/>
              <a:ext cx="1840978" cy="2462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Montserrat Light"/>
                </a:rPr>
                <a:t>Proposal</a:t>
              </a:r>
              <a:r>
                <a:rPr lang="zh-TW" altLang="en-US" sz="1600" dirty="0">
                  <a:solidFill>
                    <a:srgbClr val="C00000"/>
                  </a:solidFill>
                  <a:latin typeface="Montserrat Light"/>
                </a:rPr>
                <a:t> </a:t>
              </a:r>
              <a:r>
                <a:rPr lang="en-US" altLang="zh-TW" sz="1600" dirty="0">
                  <a:solidFill>
                    <a:srgbClr val="C00000"/>
                  </a:solidFill>
                  <a:latin typeface="Montserrat Light"/>
                </a:rPr>
                <a:t>Defense</a:t>
              </a:r>
              <a:endParaRPr lang="en-US" sz="1600" dirty="0">
                <a:solidFill>
                  <a:srgbClr val="C00000"/>
                </a:solidFill>
                <a:latin typeface="Montserrat Light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305142" y="5358953"/>
            <a:ext cx="8928877" cy="533400"/>
            <a:chOff x="305142" y="4731374"/>
            <a:chExt cx="8928877" cy="533400"/>
          </a:xfrm>
        </p:grpSpPr>
        <p:sp>
          <p:nvSpPr>
            <p:cNvPr id="21" name="TextBox 10"/>
            <p:cNvSpPr txBox="1"/>
            <p:nvPr/>
          </p:nvSpPr>
          <p:spPr>
            <a:xfrm>
              <a:off x="305142" y="4844185"/>
              <a:ext cx="3374226" cy="3077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000" dirty="0">
                  <a:solidFill>
                    <a:srgbClr val="222222"/>
                  </a:solidFill>
                  <a:latin typeface="Montserrat Light"/>
                </a:rPr>
                <a:t>Finishing the thesis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7644332" y="4731374"/>
              <a:ext cx="1350203" cy="533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TextBox 10"/>
            <p:cNvSpPr txBox="1"/>
            <p:nvPr/>
          </p:nvSpPr>
          <p:spPr>
            <a:xfrm>
              <a:off x="8755051" y="4844185"/>
              <a:ext cx="478968" cy="3077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altLang="zh-TW" sz="2000" dirty="0">
                  <a:solidFill>
                    <a:srgbClr val="C00000"/>
                  </a:solidFill>
                  <a:latin typeface="Montserrat Light"/>
                </a:rPr>
                <a:t>X</a:t>
              </a:r>
              <a:endParaRPr lang="en-US" sz="2000" dirty="0">
                <a:solidFill>
                  <a:srgbClr val="C00000"/>
                </a:solidFill>
                <a:latin typeface="Montserrat Light"/>
              </a:endParaRPr>
            </a:p>
          </p:txBody>
        </p:sp>
        <p:sp>
          <p:nvSpPr>
            <p:cNvPr id="24" name="TextBox 10"/>
            <p:cNvSpPr txBox="1"/>
            <p:nvPr/>
          </p:nvSpPr>
          <p:spPr>
            <a:xfrm>
              <a:off x="7404848" y="4864665"/>
              <a:ext cx="1522730" cy="2462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Montserrat Light"/>
                </a:rPr>
                <a:t>Final</a:t>
              </a:r>
              <a:r>
                <a:rPr lang="zh-TW" altLang="en-US" sz="1600" dirty="0">
                  <a:solidFill>
                    <a:srgbClr val="C00000"/>
                  </a:solidFill>
                  <a:latin typeface="Montserrat Light"/>
                </a:rPr>
                <a:t> </a:t>
              </a:r>
              <a:r>
                <a:rPr lang="en-US" altLang="zh-TW" sz="1600" dirty="0">
                  <a:solidFill>
                    <a:srgbClr val="C00000"/>
                  </a:solidFill>
                  <a:latin typeface="Montserrat Light"/>
                </a:rPr>
                <a:t>Defense</a:t>
              </a:r>
              <a:endParaRPr lang="en-US" sz="1600" dirty="0">
                <a:solidFill>
                  <a:srgbClr val="C00000"/>
                </a:solidFill>
                <a:latin typeface="Montserrat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936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600" y="1649477"/>
            <a:ext cx="8138424" cy="63420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39214" y="3283478"/>
            <a:ext cx="824758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Montserrat Light" panose="02020500000000000000" charset="0"/>
              </a:rPr>
              <a:t>Suggest to complete in your 1st year academic year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Montserrat Light" panose="02020500000000000000" charset="0"/>
              </a:rPr>
              <a:t>Approx. 4 hours + online tests.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9214" y="2688397"/>
            <a:ext cx="5428186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sz="1609" spc="193" dirty="0">
                <a:solidFill>
                  <a:srgbClr val="222222"/>
                </a:solidFill>
                <a:latin typeface="League Spartan"/>
              </a:rPr>
              <a:t>Take the class &amp; pass the exam online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9215" y="3029722"/>
            <a:ext cx="500362" cy="136142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96505" y="422868"/>
            <a:ext cx="8138424" cy="634209"/>
          </a:xfrm>
          <a:prstGeom prst="rect">
            <a:avLst/>
          </a:prstGeom>
        </p:spPr>
      </p:pic>
      <p:sp>
        <p:nvSpPr>
          <p:cNvPr id="25" name="TextBox 5"/>
          <p:cNvSpPr txBox="1"/>
          <p:nvPr/>
        </p:nvSpPr>
        <p:spPr>
          <a:xfrm>
            <a:off x="439214" y="29043"/>
            <a:ext cx="8247585" cy="2487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600" dirty="0">
                <a:solidFill>
                  <a:srgbClr val="222222"/>
                </a:solidFill>
                <a:latin typeface="Bodoni FLF Italics"/>
              </a:rPr>
              <a:t>Research Ethics Education Course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9" y="4506936"/>
            <a:ext cx="4021137" cy="2346265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4953000" y="4726604"/>
            <a:ext cx="4630739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Montserrat Light" panose="02020500000000000000" charset="0"/>
              </a:rPr>
              <a:t>Login in at website:</a:t>
            </a:r>
            <a:r>
              <a:rPr lang="zh-TW" altLang="en-US" dirty="0">
                <a:latin typeface="Montserrat Light" panose="02020500000000000000" charset="0"/>
              </a:rPr>
              <a:t> </a:t>
            </a:r>
            <a:r>
              <a:rPr lang="en-US" altLang="zh-TW" dirty="0">
                <a:latin typeface="Montserrat Light" panose="02020500000000000000" charset="0"/>
                <a:hlinkClick r:id="rId7"/>
              </a:rPr>
              <a:t>https://ethics.nctu.edu.tw/</a:t>
            </a:r>
            <a:r>
              <a:rPr lang="en-US" altLang="zh-TW" dirty="0">
                <a:latin typeface="Montserrat Light" panose="02020500000000000000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dirty="0">
              <a:latin typeface="Montserrat Light" panose="02020500000000000000" charset="0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Montserrat Light" panose="02020500000000000000" charset="0"/>
              </a:rPr>
              <a:t>Account: student ID</a:t>
            </a:r>
            <a:br>
              <a:rPr lang="en-US" altLang="zh-TW" dirty="0">
                <a:latin typeface="Montserrat Light" panose="02020500000000000000" charset="0"/>
              </a:rPr>
            </a:br>
            <a:r>
              <a:rPr lang="en-US" altLang="zh-TW" dirty="0">
                <a:latin typeface="Montserrat Light" panose="02020500000000000000" charset="0"/>
              </a:rPr>
              <a:t>Password: the last 5 digits of student ID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27" y="4726604"/>
            <a:ext cx="770994" cy="77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83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96506" y="422868"/>
            <a:ext cx="9664305" cy="6342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05142" y="29043"/>
            <a:ext cx="8762658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600" dirty="0">
                <a:solidFill>
                  <a:srgbClr val="222222"/>
                </a:solidFill>
                <a:latin typeface="Bodoni FLF Italics"/>
              </a:rPr>
              <a:t>Golden Rules for defenses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305142" y="1450902"/>
            <a:ext cx="9383490" cy="1731243"/>
            <a:chOff x="119740" y="1272973"/>
            <a:chExt cx="9383490" cy="1731243"/>
          </a:xfrm>
        </p:grpSpPr>
        <p:sp>
          <p:nvSpPr>
            <p:cNvPr id="6" name="TextBox 6"/>
            <p:cNvSpPr txBox="1"/>
            <p:nvPr/>
          </p:nvSpPr>
          <p:spPr>
            <a:xfrm>
              <a:off x="119740" y="1272973"/>
              <a:ext cx="1045030" cy="17312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523"/>
                </a:lnSpc>
              </a:pPr>
              <a:r>
                <a:rPr lang="en-US" altLang="zh-TW" sz="6000" dirty="0">
                  <a:solidFill>
                    <a:srgbClr val="222222"/>
                  </a:solidFill>
                  <a:latin typeface="Bodoni FLF Italics"/>
                </a:rPr>
                <a:t>1.</a:t>
              </a:r>
              <a:endParaRPr lang="en-US" sz="6000" dirty="0">
                <a:solidFill>
                  <a:srgbClr val="222222"/>
                </a:solidFill>
                <a:latin typeface="Bodoni FLF Italic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64770" y="2262314"/>
              <a:ext cx="8338460" cy="5931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r>
                <a:rPr lang="en-US" altLang="zh-TW" sz="2000" spc="193" dirty="0">
                  <a:solidFill>
                    <a:srgbClr val="222222"/>
                  </a:solidFill>
                  <a:latin typeface="League Spartan"/>
                </a:rPr>
                <a:t>Have final defense </a:t>
              </a:r>
              <a:r>
                <a:rPr lang="en-US" altLang="zh-TW" sz="2000" spc="193" dirty="0">
                  <a:solidFill>
                    <a:srgbClr val="C00000"/>
                  </a:solidFill>
                  <a:latin typeface="League Spartan"/>
                </a:rPr>
                <a:t>four months after</a:t>
              </a:r>
              <a:r>
                <a:rPr lang="en-US" altLang="zh-TW" sz="2000" spc="193" dirty="0">
                  <a:solidFill>
                    <a:srgbClr val="222222"/>
                  </a:solidFill>
                  <a:latin typeface="League Spartan"/>
                </a:rPr>
                <a:t> passing proposal defense</a:t>
              </a:r>
              <a:endParaRPr lang="en-US" sz="2000" spc="193" dirty="0">
                <a:solidFill>
                  <a:srgbClr val="222222"/>
                </a:solidFill>
                <a:latin typeface="League Spartan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588172" y="3287172"/>
            <a:ext cx="8817430" cy="1516505"/>
            <a:chOff x="402770" y="2391098"/>
            <a:chExt cx="8817430" cy="1516505"/>
          </a:xfrm>
        </p:grpSpPr>
        <p:sp>
          <p:nvSpPr>
            <p:cNvPr id="15" name="TextBox 6"/>
            <p:cNvSpPr txBox="1"/>
            <p:nvPr/>
          </p:nvSpPr>
          <p:spPr>
            <a:xfrm>
              <a:off x="402770" y="2391098"/>
              <a:ext cx="1045030" cy="15165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523"/>
                </a:lnSpc>
              </a:pPr>
              <a:r>
                <a:rPr lang="en-US" altLang="zh-TW" sz="6000" dirty="0">
                  <a:solidFill>
                    <a:srgbClr val="222222"/>
                  </a:solidFill>
                  <a:latin typeface="Bodoni FLF Italics"/>
                </a:rPr>
                <a:t>2.</a:t>
              </a:r>
              <a:endParaRPr lang="en-US" sz="6000" dirty="0">
                <a:solidFill>
                  <a:srgbClr val="222222"/>
                </a:solidFill>
                <a:latin typeface="Bodoni FLF Italics"/>
              </a:endParaRPr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1447800" y="3380439"/>
              <a:ext cx="7772400" cy="2981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r>
                <a:rPr lang="en-US" altLang="zh-TW" sz="2000" spc="193" dirty="0">
                  <a:solidFill>
                    <a:srgbClr val="222222"/>
                  </a:solidFill>
                  <a:latin typeface="League Spartan"/>
                </a:rPr>
                <a:t>Apply for defenses </a:t>
              </a:r>
              <a:r>
                <a:rPr lang="en-US" altLang="zh-TW" sz="2000" spc="193" dirty="0">
                  <a:solidFill>
                    <a:srgbClr val="C00000"/>
                  </a:solidFill>
                  <a:latin typeface="League Spartan"/>
                </a:rPr>
                <a:t>2 weeks </a:t>
              </a:r>
              <a:r>
                <a:rPr lang="en-US" altLang="zh-TW" sz="2000" spc="193" dirty="0">
                  <a:solidFill>
                    <a:srgbClr val="222222"/>
                  </a:solidFill>
                  <a:latin typeface="League Spartan"/>
                </a:rPr>
                <a:t>prior to the date</a:t>
              </a:r>
              <a:endParaRPr lang="en-US" sz="2000" spc="193" dirty="0">
                <a:solidFill>
                  <a:srgbClr val="222222"/>
                </a:solidFill>
                <a:latin typeface="League Spartan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871202" y="4908704"/>
            <a:ext cx="8817430" cy="1582452"/>
            <a:chOff x="685800" y="3512429"/>
            <a:chExt cx="8817430" cy="1582452"/>
          </a:xfrm>
        </p:grpSpPr>
        <p:sp>
          <p:nvSpPr>
            <p:cNvPr id="17" name="TextBox 6"/>
            <p:cNvSpPr txBox="1"/>
            <p:nvPr/>
          </p:nvSpPr>
          <p:spPr>
            <a:xfrm>
              <a:off x="685800" y="3512429"/>
              <a:ext cx="1045030" cy="15165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523"/>
                </a:lnSpc>
              </a:pPr>
              <a:r>
                <a:rPr lang="en-US" altLang="zh-TW" sz="6000" dirty="0">
                  <a:solidFill>
                    <a:srgbClr val="222222"/>
                  </a:solidFill>
                  <a:latin typeface="Bodoni FLF Italics"/>
                </a:rPr>
                <a:t>3.</a:t>
              </a:r>
              <a:endParaRPr lang="en-US" sz="6000" dirty="0">
                <a:solidFill>
                  <a:srgbClr val="222222"/>
                </a:solidFill>
                <a:latin typeface="Bodoni FLF Italics"/>
              </a:endParaRPr>
            </a:p>
          </p:txBody>
        </p:sp>
        <p:sp>
          <p:nvSpPr>
            <p:cNvPr id="18" name="TextBox 14"/>
            <p:cNvSpPr txBox="1"/>
            <p:nvPr/>
          </p:nvSpPr>
          <p:spPr>
            <a:xfrm>
              <a:off x="1730830" y="4501770"/>
              <a:ext cx="7772400" cy="5931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r>
                <a:rPr lang="en-US" sz="2000" spc="193" dirty="0">
                  <a:solidFill>
                    <a:srgbClr val="222222"/>
                  </a:solidFill>
                  <a:latin typeface="League Spartan"/>
                </a:rPr>
                <a:t>Submit one copy of proposal/thesis for public exhibition </a:t>
              </a:r>
              <a:r>
                <a:rPr lang="en-US" sz="2000" spc="193" dirty="0">
                  <a:solidFill>
                    <a:srgbClr val="C00000"/>
                  </a:solidFill>
                  <a:latin typeface="League Spartan"/>
                </a:rPr>
                <a:t>2 weeks </a:t>
              </a:r>
              <a:r>
                <a:rPr lang="en-US" sz="2000" spc="193" dirty="0">
                  <a:solidFill>
                    <a:srgbClr val="222222"/>
                  </a:solidFill>
                  <a:latin typeface="League Spartan"/>
                </a:rPr>
                <a:t>prior to the date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0312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439214" y="2667000"/>
            <a:ext cx="8247585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Montserrat Light" panose="02020500000000000000" charset="0"/>
              </a:rPr>
              <a:t>You may find some domains that you are interested in or get some idea from the courses you have taken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Montserrat Light" panose="02020500000000000000" charset="0"/>
              </a:rPr>
              <a:t>You could have a talk with professors doing relevant researches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Montserrat Light" panose="02020500000000000000" charset="0"/>
              </a:rPr>
              <a:t>You may ask them politely if they could be your advisor, or if they have some professors recommended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Montserrat Light" panose="02020500000000000000" charset="0"/>
              </a:rPr>
              <a:t>Normally, students find NCCU professors as their advisors, but it is not a must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9214" y="2071919"/>
            <a:ext cx="2772169" cy="283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altLang="zh-TW" sz="1609" spc="193" dirty="0">
                <a:solidFill>
                  <a:srgbClr val="222222"/>
                </a:solidFill>
                <a:latin typeface="League Spartan"/>
              </a:rPr>
              <a:t>Topic &amp; Advisor</a:t>
            </a:r>
            <a:endParaRPr lang="en-US" sz="1609" spc="193" dirty="0">
              <a:solidFill>
                <a:srgbClr val="222222"/>
              </a:solidFill>
              <a:latin typeface="League Spartan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9215" y="2413244"/>
            <a:ext cx="500362" cy="136142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96505" y="422868"/>
            <a:ext cx="8138424" cy="634209"/>
          </a:xfrm>
          <a:prstGeom prst="rect">
            <a:avLst/>
          </a:prstGeom>
        </p:spPr>
      </p:pic>
      <p:sp>
        <p:nvSpPr>
          <p:cNvPr id="25" name="TextBox 5"/>
          <p:cNvSpPr txBox="1"/>
          <p:nvPr/>
        </p:nvSpPr>
        <p:spPr>
          <a:xfrm>
            <a:off x="439214" y="29043"/>
            <a:ext cx="7102705" cy="1172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600" dirty="0">
                <a:solidFill>
                  <a:srgbClr val="222222"/>
                </a:solidFill>
                <a:latin typeface="Bodoni FLF Italics"/>
              </a:rPr>
              <a:t>Step one: Start</a:t>
            </a:r>
          </a:p>
        </p:txBody>
      </p:sp>
    </p:spTree>
    <p:extLst>
      <p:ext uri="{BB962C8B-B14F-4D97-AF65-F5344CB8AC3E}">
        <p14:creationId xmlns:p14="http://schemas.microsoft.com/office/powerpoint/2010/main" val="4177423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439214" y="2071919"/>
            <a:ext cx="2772169" cy="283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altLang="zh-TW" sz="1609" spc="193" dirty="0">
                <a:solidFill>
                  <a:srgbClr val="222222"/>
                </a:solidFill>
                <a:latin typeface="League Spartan"/>
              </a:rPr>
              <a:t>Topic &amp; Advisor</a:t>
            </a:r>
            <a:endParaRPr lang="en-US" sz="1609" spc="193" dirty="0">
              <a:solidFill>
                <a:srgbClr val="222222"/>
              </a:solidFill>
              <a:latin typeface="League Spartan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9215" y="2413244"/>
            <a:ext cx="500362" cy="136142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96505" y="422868"/>
            <a:ext cx="8138424" cy="634209"/>
          </a:xfrm>
          <a:prstGeom prst="rect">
            <a:avLst/>
          </a:prstGeom>
        </p:spPr>
      </p:pic>
      <p:sp>
        <p:nvSpPr>
          <p:cNvPr id="25" name="TextBox 5"/>
          <p:cNvSpPr txBox="1"/>
          <p:nvPr/>
        </p:nvSpPr>
        <p:spPr>
          <a:xfrm>
            <a:off x="439214" y="29043"/>
            <a:ext cx="7102705" cy="1172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600" dirty="0">
                <a:solidFill>
                  <a:srgbClr val="222222"/>
                </a:solidFill>
                <a:latin typeface="Bodoni FLF Italics"/>
              </a:rPr>
              <a:t>Step one: Start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6"/>
          <a:srcRect l="35834" t="31111" r="28333" b="13333"/>
          <a:stretch/>
        </p:blipFill>
        <p:spPr>
          <a:xfrm>
            <a:off x="2971800" y="1450902"/>
            <a:ext cx="6553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1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3371" y="232959"/>
            <a:ext cx="3576403" cy="35764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127" y="3578221"/>
            <a:ext cx="9407264" cy="90150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6152" y="3454251"/>
            <a:ext cx="9521296" cy="138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19"/>
              </a:lnSpc>
            </a:pPr>
            <a:r>
              <a:rPr lang="en-US" sz="10019">
                <a:solidFill>
                  <a:srgbClr val="FFFFFF"/>
                </a:solidFill>
                <a:latin typeface="Montserrat Light Bold Italics"/>
              </a:rPr>
              <a:t>ORIENTATION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575297" y="892869"/>
            <a:ext cx="2204255" cy="22565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93371" y="4870047"/>
            <a:ext cx="6924675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1"/>
              </a:lnSpc>
            </a:pPr>
            <a:r>
              <a:rPr lang="en-US" sz="1886" spc="226" dirty="0">
                <a:solidFill>
                  <a:srgbClr val="222222"/>
                </a:solidFill>
                <a:latin typeface="League Spartan"/>
              </a:rPr>
              <a:t>IMPIS, CIA, NCCU</a:t>
            </a:r>
          </a:p>
          <a:p>
            <a:pPr algn="ctr">
              <a:lnSpc>
                <a:spcPts val="2641"/>
              </a:lnSpc>
            </a:pPr>
            <a:r>
              <a:rPr lang="en-US" sz="1886" spc="226" dirty="0" smtClean="0">
                <a:solidFill>
                  <a:srgbClr val="222222"/>
                </a:solidFill>
                <a:latin typeface="League Spartan"/>
              </a:rPr>
              <a:t>202</a:t>
            </a:r>
            <a:r>
              <a:rPr lang="en-US" altLang="zh-TW" sz="1886" spc="226" dirty="0" smtClean="0">
                <a:solidFill>
                  <a:srgbClr val="222222"/>
                </a:solidFill>
                <a:latin typeface="League Spartan"/>
              </a:rPr>
              <a:t>3</a:t>
            </a:r>
            <a:r>
              <a:rPr lang="en-US" sz="1886" spc="226" dirty="0" smtClean="0">
                <a:solidFill>
                  <a:srgbClr val="222222"/>
                </a:solidFill>
                <a:latin typeface="League Spartan"/>
              </a:rPr>
              <a:t>.</a:t>
            </a:r>
            <a:r>
              <a:rPr lang="zh-TW" altLang="en-US" sz="1886" spc="226" dirty="0" smtClean="0">
                <a:solidFill>
                  <a:srgbClr val="222222"/>
                </a:solidFill>
                <a:latin typeface="League Spartan"/>
              </a:rPr>
              <a:t> </a:t>
            </a:r>
            <a:r>
              <a:rPr lang="en-US" altLang="zh-TW" sz="1886" spc="226" dirty="0" smtClean="0">
                <a:solidFill>
                  <a:srgbClr val="222222"/>
                </a:solidFill>
                <a:latin typeface="League Spartan"/>
              </a:rPr>
              <a:t>NOV</a:t>
            </a:r>
            <a:r>
              <a:rPr lang="en-US" sz="1886" spc="226" dirty="0" smtClean="0">
                <a:solidFill>
                  <a:srgbClr val="222222"/>
                </a:solidFill>
                <a:latin typeface="League Spartan"/>
              </a:rPr>
              <a:t>. 11th</a:t>
            </a:r>
            <a:endParaRPr lang="en-US" sz="1886" spc="226" dirty="0">
              <a:solidFill>
                <a:srgbClr val="222222"/>
              </a:solidFill>
              <a:latin typeface="League Spart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439214" y="2428677"/>
            <a:ext cx="8247585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Montserrat Light" panose="02020500000000000000" charset="0"/>
              </a:rPr>
              <a:t>Declaration Form of Thesis Topic &amp; Advisor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Montserrat Light" panose="02020500000000000000" charset="0"/>
              </a:rPr>
              <a:t>Application Form for Proposal Defense (IMPIS Form)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Montserrat Light" panose="02020500000000000000" charset="0"/>
              </a:rPr>
              <a:t>A hardcopy of your proposal (with signature of advisor(s))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9214" y="1833596"/>
            <a:ext cx="2772169" cy="283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altLang="zh-TW" sz="1609" spc="193" dirty="0">
                <a:solidFill>
                  <a:srgbClr val="222222"/>
                </a:solidFill>
                <a:latin typeface="League Spartan"/>
              </a:rPr>
              <a:t>Prepare documents</a:t>
            </a:r>
            <a:endParaRPr lang="en-US" sz="1609" spc="193" dirty="0">
              <a:solidFill>
                <a:srgbClr val="222222"/>
              </a:solidFill>
              <a:latin typeface="League Spartan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9215" y="2174921"/>
            <a:ext cx="500362" cy="136142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96505" y="422868"/>
            <a:ext cx="8138424" cy="634209"/>
          </a:xfrm>
          <a:prstGeom prst="rect">
            <a:avLst/>
          </a:prstGeom>
        </p:spPr>
      </p:pic>
      <p:sp>
        <p:nvSpPr>
          <p:cNvPr id="25" name="TextBox 5"/>
          <p:cNvSpPr txBox="1"/>
          <p:nvPr/>
        </p:nvSpPr>
        <p:spPr>
          <a:xfrm>
            <a:off x="439214" y="29043"/>
            <a:ext cx="7102705" cy="1172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600" dirty="0">
                <a:solidFill>
                  <a:srgbClr val="222222"/>
                </a:solidFill>
                <a:latin typeface="Bodoni FLF Italics"/>
              </a:rPr>
              <a:t>Step two: Proposal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939577" y="4038600"/>
            <a:ext cx="8229600" cy="276998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711200" indent="-342900">
              <a:lnSpc>
                <a:spcPct val="150000"/>
              </a:lnSpc>
            </a:pPr>
            <a:r>
              <a:rPr lang="en-US" altLang="zh-TW" sz="2000" dirty="0">
                <a:latin typeface="Montserrat Light" panose="02020500000000000000" charset="0"/>
              </a:rPr>
              <a:t>Committee Members (3-5)</a:t>
            </a:r>
          </a:p>
          <a:p>
            <a:pPr marL="7112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Montserrat Light" panose="02020500000000000000" charset="0"/>
              </a:rPr>
              <a:t>Qualification: same as advisor </a:t>
            </a:r>
          </a:p>
          <a:p>
            <a:pPr marL="7112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Montserrat Light" panose="02020500000000000000" charset="0"/>
              </a:rPr>
              <a:t>1/3 should be affiliated with another institution (external)</a:t>
            </a:r>
          </a:p>
          <a:p>
            <a:pPr marL="7112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Montserrat Light" panose="02020500000000000000" charset="0"/>
              </a:rPr>
              <a:t>Part-time prof: internal &amp; external</a:t>
            </a:r>
            <a:br>
              <a:rPr lang="en-US" altLang="zh-TW" sz="2000" dirty="0">
                <a:latin typeface="Montserrat Light" panose="02020500000000000000" charset="0"/>
              </a:rPr>
            </a:br>
            <a:r>
              <a:rPr lang="en-US" altLang="zh-TW" sz="2000" dirty="0">
                <a:latin typeface="Montserrat Light" panose="02020500000000000000" charset="0"/>
              </a:rPr>
              <a:t>Retired prof: external</a:t>
            </a:r>
          </a:p>
          <a:p>
            <a:pPr marL="7112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Montserrat Light" panose="02020500000000000000" charset="0"/>
              </a:rPr>
              <a:t>Discuss with your advisors</a:t>
            </a:r>
          </a:p>
        </p:txBody>
      </p:sp>
    </p:spTree>
    <p:extLst>
      <p:ext uri="{BB962C8B-B14F-4D97-AF65-F5344CB8AC3E}">
        <p14:creationId xmlns:p14="http://schemas.microsoft.com/office/powerpoint/2010/main" val="3817651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39214" y="1833596"/>
            <a:ext cx="8552386" cy="2441740"/>
            <a:chOff x="439214" y="1833596"/>
            <a:chExt cx="8552386" cy="2441740"/>
          </a:xfrm>
        </p:grpSpPr>
        <p:sp>
          <p:nvSpPr>
            <p:cNvPr id="9" name="TextBox 9"/>
            <p:cNvSpPr txBox="1"/>
            <p:nvPr/>
          </p:nvSpPr>
          <p:spPr>
            <a:xfrm>
              <a:off x="439214" y="2428677"/>
              <a:ext cx="8552386" cy="18466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zh-TW" sz="2000" dirty="0">
                  <a:latin typeface="Montserrat Light" panose="02020500000000000000" charset="0"/>
                </a:rPr>
                <a:t>Discuss the date &amp; time of the proposal with your advisor &amp; committee members</a:t>
              </a:r>
            </a:p>
            <a:p>
              <a:pPr marL="457200" indent="-4572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zh-TW" sz="2000" dirty="0">
                  <a:latin typeface="Montserrat Light" panose="02020500000000000000" charset="0"/>
                </a:rPr>
                <a:t>Check with IMPIS office if there is room available</a:t>
              </a:r>
            </a:p>
            <a:p>
              <a:pPr marL="457200" indent="-4572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zh-TW" sz="2000" dirty="0">
                  <a:latin typeface="Montserrat Light" panose="02020500000000000000" charset="0"/>
                </a:rPr>
                <a:t>Yes </a:t>
              </a:r>
              <a:r>
                <a:rPr lang="en-US" altLang="zh-TW" sz="2000" dirty="0">
                  <a:latin typeface="Montserrat Light" panose="02020500000000000000" charset="0"/>
                  <a:sym typeface="Wingdings" panose="05000000000000000000" pitchFamily="2" charset="2"/>
                </a:rPr>
                <a:t> confirm; No  go back to point 1</a:t>
              </a:r>
              <a:endParaRPr lang="en-US" altLang="zh-TW" sz="2000" dirty="0">
                <a:latin typeface="Montserrat Light" panose="02020500000000000000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39214" y="1833596"/>
              <a:ext cx="4208986" cy="29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r>
                <a:rPr lang="en-US" altLang="zh-TW" sz="1609" spc="193" dirty="0">
                  <a:solidFill>
                    <a:srgbClr val="222222"/>
                  </a:solidFill>
                  <a:latin typeface="League Spartan"/>
                </a:rPr>
                <a:t>Reserve a conference room</a:t>
              </a:r>
              <a:endParaRPr lang="en-US" sz="1609" spc="193" dirty="0">
                <a:solidFill>
                  <a:srgbClr val="222222"/>
                </a:solidFill>
                <a:latin typeface="League Spartan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39215" y="2174921"/>
              <a:ext cx="500362" cy="136142"/>
            </a:xfrm>
            <a:prstGeom prst="rect">
              <a:avLst/>
            </a:prstGeom>
          </p:spPr>
        </p:pic>
      </p:grpSp>
      <p:pic>
        <p:nvPicPr>
          <p:cNvPr id="2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96505" y="422868"/>
            <a:ext cx="8138424" cy="634209"/>
          </a:xfrm>
          <a:prstGeom prst="rect">
            <a:avLst/>
          </a:prstGeom>
        </p:spPr>
      </p:pic>
      <p:sp>
        <p:nvSpPr>
          <p:cNvPr id="25" name="TextBox 5"/>
          <p:cNvSpPr txBox="1"/>
          <p:nvPr/>
        </p:nvSpPr>
        <p:spPr>
          <a:xfrm>
            <a:off x="439214" y="29043"/>
            <a:ext cx="7102705" cy="1172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600" dirty="0">
                <a:solidFill>
                  <a:srgbClr val="222222"/>
                </a:solidFill>
                <a:latin typeface="Bodoni FLF Italics"/>
              </a:rPr>
              <a:t>Step two: Proposal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439212" y="4439082"/>
            <a:ext cx="8247586" cy="991087"/>
            <a:chOff x="439213" y="1833596"/>
            <a:chExt cx="8247586" cy="991087"/>
          </a:xfrm>
        </p:grpSpPr>
        <p:sp>
          <p:nvSpPr>
            <p:cNvPr id="13" name="TextBox 9"/>
            <p:cNvSpPr txBox="1"/>
            <p:nvPr/>
          </p:nvSpPr>
          <p:spPr>
            <a:xfrm>
              <a:off x="439214" y="2428677"/>
              <a:ext cx="8247585" cy="3960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2000" dirty="0">
                  <a:latin typeface="Montserrat Light" panose="02020500000000000000" charset="0"/>
                </a:rPr>
                <a:t>2 weeks before the date of your proposal defense</a:t>
              </a:r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439213" y="1833596"/>
              <a:ext cx="5656787" cy="29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r>
                <a:rPr lang="en-US" altLang="zh-TW" sz="1609" spc="193" dirty="0">
                  <a:solidFill>
                    <a:srgbClr val="222222"/>
                  </a:solidFill>
                  <a:latin typeface="League Spartan"/>
                </a:rPr>
                <a:t>Submit documents to IMPIS office</a:t>
              </a:r>
              <a:endParaRPr lang="en-US" sz="1609" spc="193" dirty="0">
                <a:solidFill>
                  <a:srgbClr val="222222"/>
                </a:solidFill>
                <a:latin typeface="League Spartan"/>
              </a:endParaRPr>
            </a:p>
          </p:txBody>
        </p:sp>
        <p:pic>
          <p:nvPicPr>
            <p:cNvPr id="15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39215" y="2174921"/>
              <a:ext cx="500362" cy="136142"/>
            </a:xfrm>
            <a:prstGeom prst="rect">
              <a:avLst/>
            </a:prstGeom>
          </p:spPr>
        </p:pic>
      </p:grpSp>
      <p:grpSp>
        <p:nvGrpSpPr>
          <p:cNvPr id="16" name="群組 15"/>
          <p:cNvGrpSpPr/>
          <p:nvPr/>
        </p:nvGrpSpPr>
        <p:grpSpPr>
          <a:xfrm>
            <a:off x="439212" y="5870967"/>
            <a:ext cx="9009588" cy="1056746"/>
            <a:chOff x="439213" y="1833596"/>
            <a:chExt cx="9009588" cy="1056746"/>
          </a:xfrm>
        </p:grpSpPr>
        <p:sp>
          <p:nvSpPr>
            <p:cNvPr id="17" name="TextBox 9"/>
            <p:cNvSpPr txBox="1"/>
            <p:nvPr/>
          </p:nvSpPr>
          <p:spPr>
            <a:xfrm>
              <a:off x="439214" y="2428677"/>
              <a:ext cx="9009587" cy="461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2000" dirty="0">
                  <a:latin typeface="Montserrat Light" panose="02020500000000000000" charset="0"/>
                </a:rPr>
                <a:t>Send your proposal via mail/email (depends on their preferences)</a:t>
              </a:r>
            </a:p>
          </p:txBody>
        </p:sp>
        <p:sp>
          <p:nvSpPr>
            <p:cNvPr id="18" name="TextBox 10"/>
            <p:cNvSpPr txBox="1"/>
            <p:nvPr/>
          </p:nvSpPr>
          <p:spPr>
            <a:xfrm>
              <a:off x="439213" y="1833596"/>
              <a:ext cx="6494988" cy="29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r>
                <a:rPr lang="en-US" altLang="zh-TW" sz="1609" spc="193" dirty="0">
                  <a:solidFill>
                    <a:srgbClr val="222222"/>
                  </a:solidFill>
                  <a:latin typeface="League Spartan"/>
                </a:rPr>
                <a:t>Provide your proposal to committee members</a:t>
              </a:r>
              <a:endParaRPr lang="en-US" sz="1609" spc="193" dirty="0">
                <a:solidFill>
                  <a:srgbClr val="222222"/>
                </a:solidFill>
                <a:latin typeface="League Spartan"/>
              </a:endParaRPr>
            </a:p>
          </p:txBody>
        </p:sp>
        <p:pic>
          <p:nvPicPr>
            <p:cNvPr id="19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39215" y="2174921"/>
              <a:ext cx="500362" cy="136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2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439214" y="2428677"/>
            <a:ext cx="8247585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TW" sz="2000" dirty="0">
                <a:latin typeface="Montserrat Light" panose="02020500000000000000" charset="0"/>
              </a:rPr>
              <a:t>Be enrolled/registered in the semester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TW" sz="2000" dirty="0">
                <a:latin typeface="Montserrat Light" panose="02020500000000000000" charset="0"/>
              </a:rPr>
              <a:t>Already declared your advisor and thesis topic </a:t>
            </a:r>
            <a:br>
              <a:rPr lang="en-US" altLang="zh-TW" sz="2000" dirty="0">
                <a:latin typeface="Montserrat Light" panose="02020500000000000000" charset="0"/>
              </a:rPr>
            </a:br>
            <a:r>
              <a:rPr lang="en-US" altLang="zh-TW" sz="2000" dirty="0">
                <a:latin typeface="Montserrat Light" panose="02020500000000000000" charset="0"/>
              </a:rPr>
              <a:t>(Did at proposal defense)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TW" sz="2000" dirty="0">
                <a:latin typeface="Montserrat Light" panose="02020500000000000000" charset="0"/>
              </a:rPr>
              <a:t>Finish the requirement of graduation including credits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TW" sz="2000" dirty="0">
                <a:latin typeface="Montserrat Light" panose="02020500000000000000" charset="0"/>
              </a:rPr>
              <a:t>Finish the Course of Academic Ethics and Research Integrity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TW" sz="2000" dirty="0">
                <a:latin typeface="Montserrat Light" panose="02020500000000000000" charset="0"/>
              </a:rPr>
              <a:t>Complete the thesis and upload it to </a:t>
            </a:r>
            <a:r>
              <a:rPr lang="en-US" altLang="zh-TW" sz="2000" dirty="0" err="1">
                <a:latin typeface="Montserrat Light" panose="02020500000000000000" charset="0"/>
              </a:rPr>
              <a:t>Turnitin</a:t>
            </a:r>
            <a:r>
              <a:rPr lang="en-US" altLang="zh-TW" sz="2000" dirty="0">
                <a:latin typeface="Montserrat Light" panose="02020500000000000000" charset="0"/>
              </a:rPr>
              <a:t> for plagiarism.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9214" y="1833596"/>
            <a:ext cx="3446986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altLang="zh-TW" sz="1609" spc="193" dirty="0">
                <a:solidFill>
                  <a:srgbClr val="222222"/>
                </a:solidFill>
                <a:latin typeface="League Spartan"/>
              </a:rPr>
              <a:t>Check your qualifications</a:t>
            </a:r>
            <a:endParaRPr lang="en-US" sz="1609" spc="193" dirty="0">
              <a:solidFill>
                <a:srgbClr val="222222"/>
              </a:solidFill>
              <a:latin typeface="League Spartan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9215" y="2174921"/>
            <a:ext cx="500362" cy="136142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96505" y="422868"/>
            <a:ext cx="8138424" cy="634209"/>
          </a:xfrm>
          <a:prstGeom prst="rect">
            <a:avLst/>
          </a:prstGeom>
        </p:spPr>
      </p:pic>
      <p:sp>
        <p:nvSpPr>
          <p:cNvPr id="25" name="TextBox 5"/>
          <p:cNvSpPr txBox="1"/>
          <p:nvPr/>
        </p:nvSpPr>
        <p:spPr>
          <a:xfrm>
            <a:off x="439214" y="29043"/>
            <a:ext cx="7102705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600" dirty="0">
                <a:solidFill>
                  <a:srgbClr val="222222"/>
                </a:solidFill>
                <a:latin typeface="Bodoni FLF Italics"/>
              </a:rPr>
              <a:t>Step three: Final</a:t>
            </a:r>
          </a:p>
        </p:txBody>
      </p:sp>
    </p:spTree>
    <p:extLst>
      <p:ext uri="{BB962C8B-B14F-4D97-AF65-F5344CB8AC3E}">
        <p14:creationId xmlns:p14="http://schemas.microsoft.com/office/powerpoint/2010/main" val="29982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439214" y="1767119"/>
            <a:ext cx="8247585" cy="3365070"/>
            <a:chOff x="439214" y="1767119"/>
            <a:chExt cx="8247585" cy="3365070"/>
          </a:xfrm>
        </p:grpSpPr>
        <p:sp>
          <p:nvSpPr>
            <p:cNvPr id="9" name="TextBox 9"/>
            <p:cNvSpPr txBox="1"/>
            <p:nvPr/>
          </p:nvSpPr>
          <p:spPr>
            <a:xfrm>
              <a:off x="439214" y="2362200"/>
              <a:ext cx="8247585" cy="27699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2000" dirty="0">
                  <a:latin typeface="Montserrat Light" panose="02020500000000000000" charset="0"/>
                </a:rPr>
                <a:t>Regulated by NCCU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2000" dirty="0">
                  <a:latin typeface="Montserrat Light" panose="02020500000000000000" charset="0"/>
                </a:rPr>
                <a:t>Deadline: </a:t>
              </a:r>
              <a:br>
                <a:rPr lang="en-US" altLang="zh-TW" sz="2000" dirty="0">
                  <a:latin typeface="Montserrat Light" panose="02020500000000000000" charset="0"/>
                </a:rPr>
              </a:br>
              <a:r>
                <a:rPr lang="en-US" altLang="zh-TW" sz="2000" dirty="0">
                  <a:latin typeface="Montserrat Light" panose="02020500000000000000" charset="0"/>
                </a:rPr>
                <a:t>Fall 2022: Jan 5, 2023</a:t>
              </a:r>
              <a:br>
                <a:rPr lang="en-US" altLang="zh-TW" sz="2000" dirty="0">
                  <a:latin typeface="Montserrat Light" panose="02020500000000000000" charset="0"/>
                </a:rPr>
              </a:br>
              <a:r>
                <a:rPr lang="en-US" altLang="zh-TW" sz="2000" dirty="0">
                  <a:latin typeface="Montserrat Light" panose="02020500000000000000" charset="0"/>
                </a:rPr>
                <a:t>Spring 2023: June 8, 2023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2000" u="sng" dirty="0">
                  <a:latin typeface="Montserrat Light" panose="02020500000000000000" charset="0"/>
                </a:rPr>
                <a:t>IMPIS DDL would be 1 week earlier</a:t>
              </a:r>
              <a:br>
                <a:rPr lang="en-US" altLang="zh-TW" sz="2000" u="sng" dirty="0">
                  <a:latin typeface="Montserrat Light" panose="02020500000000000000" charset="0"/>
                </a:rPr>
              </a:br>
              <a:r>
                <a:rPr lang="en-US" altLang="zh-TW" sz="2000" u="sng" dirty="0">
                  <a:latin typeface="Montserrat Light" panose="02020500000000000000" charset="0"/>
                </a:rPr>
                <a:t>for the administrative time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39214" y="1767119"/>
              <a:ext cx="5351986" cy="29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r>
                <a:rPr lang="en-US" altLang="zh-TW" sz="1609" spc="193" dirty="0">
                  <a:solidFill>
                    <a:srgbClr val="222222"/>
                  </a:solidFill>
                  <a:latin typeface="League Spartan"/>
                </a:rPr>
                <a:t>Application of having Degree Exam</a:t>
              </a:r>
              <a:endParaRPr lang="en-US" sz="1609" spc="193" dirty="0">
                <a:solidFill>
                  <a:srgbClr val="222222"/>
                </a:solidFill>
                <a:latin typeface="League Spartan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39215" y="2108444"/>
              <a:ext cx="500362" cy="136142"/>
            </a:xfrm>
            <a:prstGeom prst="rect">
              <a:avLst/>
            </a:prstGeom>
          </p:spPr>
        </p:pic>
      </p:grpSp>
      <p:pic>
        <p:nvPicPr>
          <p:cNvPr id="2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96505" y="422868"/>
            <a:ext cx="8138424" cy="634209"/>
          </a:xfrm>
          <a:prstGeom prst="rect">
            <a:avLst/>
          </a:prstGeom>
        </p:spPr>
      </p:pic>
      <p:sp>
        <p:nvSpPr>
          <p:cNvPr id="25" name="TextBox 5"/>
          <p:cNvSpPr txBox="1"/>
          <p:nvPr/>
        </p:nvSpPr>
        <p:spPr>
          <a:xfrm>
            <a:off x="439214" y="29043"/>
            <a:ext cx="7102705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600" dirty="0">
                <a:solidFill>
                  <a:srgbClr val="222222"/>
                </a:solidFill>
                <a:latin typeface="Bodoni FLF Italics"/>
              </a:rPr>
              <a:t>Step three: Final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439213" y="5507446"/>
            <a:ext cx="8247585" cy="1452752"/>
            <a:chOff x="453501" y="4611092"/>
            <a:chExt cx="8247585" cy="1452752"/>
          </a:xfrm>
        </p:grpSpPr>
        <p:sp>
          <p:nvSpPr>
            <p:cNvPr id="8" name="TextBox 9"/>
            <p:cNvSpPr txBox="1"/>
            <p:nvPr/>
          </p:nvSpPr>
          <p:spPr>
            <a:xfrm>
              <a:off x="453501" y="5206173"/>
              <a:ext cx="8247585" cy="8576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2000" dirty="0">
                  <a:latin typeface="Montserrat Light" panose="02020500000000000000" charset="0"/>
                </a:rPr>
                <a:t>Application form to have the degree examination 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2000" dirty="0">
                  <a:latin typeface="Montserrat Light" panose="02020500000000000000" charset="0"/>
                </a:rPr>
                <a:t>Percentage page of </a:t>
              </a:r>
              <a:r>
                <a:rPr lang="en-US" altLang="zh-TW" sz="2000" dirty="0" err="1">
                  <a:latin typeface="Montserrat Light" panose="02020500000000000000" charset="0"/>
                </a:rPr>
                <a:t>Turnitin</a:t>
              </a:r>
              <a:r>
                <a:rPr lang="en-US" altLang="zh-TW" sz="2000" dirty="0">
                  <a:latin typeface="Montserrat Light" panose="02020500000000000000" charset="0"/>
                </a:rPr>
                <a:t> with advisor’s signature</a:t>
              </a: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453501" y="4611092"/>
              <a:ext cx="5351986" cy="2831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r>
                <a:rPr lang="en-US" altLang="zh-TW" sz="1609" spc="193" dirty="0">
                  <a:solidFill>
                    <a:srgbClr val="222222"/>
                  </a:solidFill>
                  <a:latin typeface="League Spartan"/>
                </a:rPr>
                <a:t>Prepare documents</a:t>
              </a:r>
              <a:endParaRPr lang="en-US" sz="1609" spc="193" dirty="0">
                <a:solidFill>
                  <a:srgbClr val="222222"/>
                </a:solidFill>
                <a:latin typeface="League Spartan"/>
              </a:endParaRPr>
            </a:p>
          </p:txBody>
        </p:sp>
        <p:pic>
          <p:nvPicPr>
            <p:cNvPr id="13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53502" y="4952417"/>
              <a:ext cx="500362" cy="136142"/>
            </a:xfrm>
            <a:prstGeom prst="rect">
              <a:avLst/>
            </a:prstGeom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6"/>
          <a:srcRect l="28176" t="50210" r="42477" b="31135"/>
          <a:stretch/>
        </p:blipFill>
        <p:spPr>
          <a:xfrm>
            <a:off x="5138117" y="1767119"/>
            <a:ext cx="4586908" cy="16400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7"/>
          <a:srcRect l="58897" t="46881" r="11985" b="31543"/>
          <a:stretch/>
        </p:blipFill>
        <p:spPr>
          <a:xfrm>
            <a:off x="5138117" y="3502247"/>
            <a:ext cx="4586908" cy="1911859"/>
          </a:xfrm>
          <a:prstGeom prst="rect">
            <a:avLst/>
          </a:prstGeom>
        </p:spPr>
      </p:pic>
      <p:sp>
        <p:nvSpPr>
          <p:cNvPr id="15" name="TextBox 9"/>
          <p:cNvSpPr txBox="1"/>
          <p:nvPr/>
        </p:nvSpPr>
        <p:spPr>
          <a:xfrm>
            <a:off x="1447800" y="2979829"/>
            <a:ext cx="6734998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711200" indent="-342900">
              <a:lnSpc>
                <a:spcPct val="150000"/>
              </a:lnSpc>
            </a:pPr>
            <a:r>
              <a:rPr lang="en-US" altLang="zh-TW" sz="2000" dirty="0">
                <a:latin typeface="Montserrat Light" panose="02020500000000000000" charset="0"/>
              </a:rPr>
              <a:t>Q:</a:t>
            </a:r>
            <a:r>
              <a:rPr lang="zh-TW" altLang="en-US" sz="2000" dirty="0">
                <a:latin typeface="Montserrat Light" panose="02020500000000000000" charset="0"/>
              </a:rPr>
              <a:t> </a:t>
            </a:r>
            <a:r>
              <a:rPr lang="en-US" altLang="zh-TW" sz="2000" dirty="0">
                <a:latin typeface="Montserrat Light" panose="02020500000000000000" charset="0"/>
              </a:rPr>
              <a:t>Do I have to finish my thesis before DDL?</a:t>
            </a:r>
          </a:p>
          <a:p>
            <a:pPr marL="711200" indent="-342900">
              <a:lnSpc>
                <a:spcPct val="150000"/>
              </a:lnSpc>
            </a:pPr>
            <a:r>
              <a:rPr lang="en-US" altLang="zh-TW" sz="2000" dirty="0">
                <a:latin typeface="Montserrat Light" panose="02020500000000000000" charset="0"/>
              </a:rPr>
              <a:t>A: You could still write your thesis. But you would need to finish around 80% for </a:t>
            </a:r>
            <a:r>
              <a:rPr lang="en-US" altLang="zh-TW" sz="2000" dirty="0" err="1">
                <a:latin typeface="Montserrat Light" panose="02020500000000000000" charset="0"/>
              </a:rPr>
              <a:t>turnitin</a:t>
            </a:r>
            <a:r>
              <a:rPr lang="en-US" altLang="zh-TW" sz="2000" dirty="0">
                <a:latin typeface="Montserrat Light" panose="02020500000000000000" charset="0"/>
              </a:rPr>
              <a:t> and show advisor that you are able to have the final defense by the end of semester.</a:t>
            </a:r>
          </a:p>
        </p:txBody>
      </p:sp>
    </p:spTree>
    <p:extLst>
      <p:ext uri="{BB962C8B-B14F-4D97-AF65-F5344CB8AC3E}">
        <p14:creationId xmlns:p14="http://schemas.microsoft.com/office/powerpoint/2010/main" val="242514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96505" y="422868"/>
            <a:ext cx="8138424" cy="634209"/>
          </a:xfrm>
          <a:prstGeom prst="rect">
            <a:avLst/>
          </a:prstGeom>
        </p:spPr>
      </p:pic>
      <p:sp>
        <p:nvSpPr>
          <p:cNvPr id="25" name="TextBox 5"/>
          <p:cNvSpPr txBox="1"/>
          <p:nvPr/>
        </p:nvSpPr>
        <p:spPr>
          <a:xfrm>
            <a:off x="439214" y="29043"/>
            <a:ext cx="7102705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600" dirty="0">
                <a:solidFill>
                  <a:srgbClr val="222222"/>
                </a:solidFill>
                <a:latin typeface="Bodoni FLF Italics"/>
              </a:rPr>
              <a:t>Step three: Final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439214" y="2209800"/>
            <a:ext cx="8552386" cy="2903405"/>
            <a:chOff x="439214" y="1833596"/>
            <a:chExt cx="8552386" cy="2903405"/>
          </a:xfrm>
        </p:grpSpPr>
        <p:sp>
          <p:nvSpPr>
            <p:cNvPr id="14" name="TextBox 9"/>
            <p:cNvSpPr txBox="1"/>
            <p:nvPr/>
          </p:nvSpPr>
          <p:spPr>
            <a:xfrm>
              <a:off x="439214" y="2428677"/>
              <a:ext cx="8552386" cy="23083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zh-TW" sz="2000" dirty="0">
                  <a:latin typeface="Montserrat Light" panose="02020500000000000000" charset="0"/>
                </a:rPr>
                <a:t>Discuss the date &amp; time of the final defense with your advisor &amp; committee members</a:t>
              </a:r>
            </a:p>
            <a:p>
              <a:pPr marL="457200" indent="-4572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zh-TW" sz="2000" dirty="0">
                  <a:latin typeface="Montserrat Light" panose="02020500000000000000" charset="0"/>
                </a:rPr>
                <a:t>Check with IMPIS office if there is room available</a:t>
              </a:r>
            </a:p>
            <a:p>
              <a:pPr marL="457200" indent="-457200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zh-TW" sz="2000" dirty="0">
                  <a:latin typeface="Montserrat Light" panose="02020500000000000000" charset="0"/>
                </a:rPr>
                <a:t>Yes </a:t>
              </a:r>
              <a:r>
                <a:rPr lang="en-US" altLang="zh-TW" sz="2000" dirty="0">
                  <a:latin typeface="Montserrat Light" panose="02020500000000000000" charset="0"/>
                  <a:sym typeface="Wingdings" panose="05000000000000000000" pitchFamily="2" charset="2"/>
                </a:rPr>
                <a:t> confirm; </a:t>
              </a:r>
              <a:r>
                <a:rPr lang="en-US" altLang="zh-TW" sz="2000" dirty="0" smtClean="0">
                  <a:latin typeface="Montserrat Light" panose="02020500000000000000" charset="0"/>
                  <a:sym typeface="Wingdings" panose="05000000000000000000" pitchFamily="2" charset="2"/>
                </a:rPr>
                <a:t/>
              </a:r>
              <a:br>
                <a:rPr lang="en-US" altLang="zh-TW" sz="2000" dirty="0" smtClean="0">
                  <a:latin typeface="Montserrat Light" panose="02020500000000000000" charset="0"/>
                  <a:sym typeface="Wingdings" panose="05000000000000000000" pitchFamily="2" charset="2"/>
                </a:rPr>
              </a:br>
              <a:r>
                <a:rPr lang="en-US" altLang="zh-TW" sz="2000" dirty="0" smtClean="0">
                  <a:latin typeface="Montserrat Light" panose="02020500000000000000" charset="0"/>
                  <a:sym typeface="Wingdings" panose="05000000000000000000" pitchFamily="2" charset="2"/>
                </a:rPr>
                <a:t>No </a:t>
              </a:r>
              <a:r>
                <a:rPr lang="en-US" altLang="zh-TW" sz="2000" dirty="0">
                  <a:latin typeface="Montserrat Light" panose="02020500000000000000" charset="0"/>
                  <a:sym typeface="Wingdings" panose="05000000000000000000" pitchFamily="2" charset="2"/>
                </a:rPr>
                <a:t> go back to step 1</a:t>
              </a:r>
              <a:endParaRPr lang="en-US" altLang="zh-TW" sz="2000" dirty="0">
                <a:latin typeface="Montserrat Light" panose="02020500000000000000" charset="0"/>
              </a:endParaRPr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439214" y="1833596"/>
              <a:ext cx="4208986" cy="29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r>
                <a:rPr lang="en-US" altLang="zh-TW" sz="1609" spc="193" dirty="0">
                  <a:solidFill>
                    <a:srgbClr val="222222"/>
                  </a:solidFill>
                  <a:latin typeface="League Spartan"/>
                </a:rPr>
                <a:t>Reserve a conference room</a:t>
              </a:r>
              <a:endParaRPr lang="en-US" sz="1609" spc="193" dirty="0">
                <a:solidFill>
                  <a:srgbClr val="222222"/>
                </a:solidFill>
                <a:latin typeface="League Spartan"/>
              </a:endParaRPr>
            </a:p>
          </p:txBody>
        </p:sp>
        <p:pic>
          <p:nvPicPr>
            <p:cNvPr id="16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39215" y="2174921"/>
              <a:ext cx="500362" cy="136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26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96505" y="422868"/>
            <a:ext cx="8138424" cy="634209"/>
          </a:xfrm>
          <a:prstGeom prst="rect">
            <a:avLst/>
          </a:prstGeom>
        </p:spPr>
      </p:pic>
      <p:sp>
        <p:nvSpPr>
          <p:cNvPr id="25" name="TextBox 5"/>
          <p:cNvSpPr txBox="1"/>
          <p:nvPr/>
        </p:nvSpPr>
        <p:spPr>
          <a:xfrm>
            <a:off x="439214" y="29043"/>
            <a:ext cx="7102705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600" dirty="0">
                <a:solidFill>
                  <a:srgbClr val="222222"/>
                </a:solidFill>
                <a:latin typeface="Bodoni FLF Italics"/>
              </a:rPr>
              <a:t>Step three: Final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439213" y="5317601"/>
            <a:ext cx="8552388" cy="1056746"/>
            <a:chOff x="439213" y="1833596"/>
            <a:chExt cx="8552388" cy="1056746"/>
          </a:xfrm>
        </p:grpSpPr>
        <p:sp>
          <p:nvSpPr>
            <p:cNvPr id="17" name="TextBox 9"/>
            <p:cNvSpPr txBox="1"/>
            <p:nvPr/>
          </p:nvSpPr>
          <p:spPr>
            <a:xfrm>
              <a:off x="439214" y="2428677"/>
              <a:ext cx="8552387" cy="461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2000" dirty="0">
                  <a:latin typeface="Montserrat Light" panose="02020500000000000000" charset="0"/>
                </a:rPr>
                <a:t>Send your thesis via mail/email (depends on their preferences)</a:t>
              </a:r>
            </a:p>
          </p:txBody>
        </p:sp>
        <p:sp>
          <p:nvSpPr>
            <p:cNvPr id="18" name="TextBox 10"/>
            <p:cNvSpPr txBox="1"/>
            <p:nvPr/>
          </p:nvSpPr>
          <p:spPr>
            <a:xfrm>
              <a:off x="439213" y="1833596"/>
              <a:ext cx="6494988" cy="29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r>
                <a:rPr lang="en-US" altLang="zh-TW" sz="1609" spc="193" dirty="0">
                  <a:solidFill>
                    <a:srgbClr val="222222"/>
                  </a:solidFill>
                  <a:latin typeface="League Spartan"/>
                </a:rPr>
                <a:t>Provide your thesis to committee members</a:t>
              </a:r>
              <a:endParaRPr lang="en-US" sz="1609" spc="193" dirty="0">
                <a:solidFill>
                  <a:srgbClr val="222222"/>
                </a:solidFill>
                <a:latin typeface="League Spartan"/>
              </a:endParaRPr>
            </a:p>
          </p:txBody>
        </p:sp>
        <p:pic>
          <p:nvPicPr>
            <p:cNvPr id="19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39215" y="2174921"/>
              <a:ext cx="500362" cy="136142"/>
            </a:xfrm>
            <a:prstGeom prst="rect">
              <a:avLst/>
            </a:prstGeom>
          </p:spPr>
        </p:pic>
      </p:grpSp>
      <p:grpSp>
        <p:nvGrpSpPr>
          <p:cNvPr id="20" name="群組 19"/>
          <p:cNvGrpSpPr/>
          <p:nvPr/>
        </p:nvGrpSpPr>
        <p:grpSpPr>
          <a:xfrm>
            <a:off x="439213" y="2057400"/>
            <a:ext cx="8247585" cy="1056746"/>
            <a:chOff x="439214" y="1767119"/>
            <a:chExt cx="8247585" cy="1056746"/>
          </a:xfrm>
        </p:grpSpPr>
        <p:sp>
          <p:nvSpPr>
            <p:cNvPr id="21" name="TextBox 9"/>
            <p:cNvSpPr txBox="1"/>
            <p:nvPr/>
          </p:nvSpPr>
          <p:spPr>
            <a:xfrm>
              <a:off x="439214" y="2362200"/>
              <a:ext cx="8247585" cy="461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2000" dirty="0">
                  <a:latin typeface="Montserrat Light" panose="02020500000000000000" charset="0"/>
                </a:rPr>
                <a:t>2 weeks before the date of your final defense</a:t>
              </a:r>
            </a:p>
          </p:txBody>
        </p:sp>
        <p:sp>
          <p:nvSpPr>
            <p:cNvPr id="22" name="TextBox 10"/>
            <p:cNvSpPr txBox="1"/>
            <p:nvPr/>
          </p:nvSpPr>
          <p:spPr>
            <a:xfrm>
              <a:off x="439214" y="1767119"/>
              <a:ext cx="5351986" cy="2831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r>
                <a:rPr lang="en-US" altLang="zh-TW" sz="1609" spc="193" dirty="0">
                  <a:solidFill>
                    <a:srgbClr val="222222"/>
                  </a:solidFill>
                  <a:latin typeface="League Spartan"/>
                </a:rPr>
                <a:t>Submit documents to IMPIS Office</a:t>
              </a:r>
              <a:endParaRPr lang="en-US" sz="1609" spc="193" dirty="0">
                <a:solidFill>
                  <a:srgbClr val="222222"/>
                </a:solidFill>
                <a:latin typeface="League Spartan"/>
              </a:endParaRPr>
            </a:p>
          </p:txBody>
        </p:sp>
        <p:pic>
          <p:nvPicPr>
            <p:cNvPr id="23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39215" y="2108444"/>
              <a:ext cx="500362" cy="136142"/>
            </a:xfrm>
            <a:prstGeom prst="rect">
              <a:avLst/>
            </a:prstGeom>
          </p:spPr>
        </p:pic>
      </p:grpSp>
      <p:grpSp>
        <p:nvGrpSpPr>
          <p:cNvPr id="26" name="群組 25"/>
          <p:cNvGrpSpPr/>
          <p:nvPr/>
        </p:nvGrpSpPr>
        <p:grpSpPr>
          <a:xfrm>
            <a:off x="439214" y="3456668"/>
            <a:ext cx="8247585" cy="1518411"/>
            <a:chOff x="439214" y="3779676"/>
            <a:chExt cx="8247585" cy="1518411"/>
          </a:xfrm>
        </p:grpSpPr>
        <p:sp>
          <p:nvSpPr>
            <p:cNvPr id="27" name="TextBox 9"/>
            <p:cNvSpPr txBox="1"/>
            <p:nvPr/>
          </p:nvSpPr>
          <p:spPr>
            <a:xfrm>
              <a:off x="439214" y="4374757"/>
              <a:ext cx="8247585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2000" dirty="0">
                  <a:latin typeface="Montserrat Light" panose="02020500000000000000" charset="0"/>
                </a:rPr>
                <a:t>Application Form for Final Defense (IMPIS Form)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2000" dirty="0">
                  <a:latin typeface="Montserrat Light" panose="02020500000000000000" charset="0"/>
                </a:rPr>
                <a:t>A hardcopy of your thesis (with signature of advisor(s))</a:t>
              </a:r>
              <a:r>
                <a:rPr lang="zh-TW" altLang="en-US" sz="2000" dirty="0">
                  <a:latin typeface="Montserrat Light" panose="02020500000000000000" charset="0"/>
                </a:rPr>
                <a:t> </a:t>
              </a:r>
              <a:r>
                <a:rPr lang="en-US" altLang="zh-TW" sz="2000" dirty="0">
                  <a:latin typeface="Montserrat Light" panose="02020500000000000000" charset="0"/>
                </a:rPr>
                <a:t>(IMPIS)</a:t>
              </a:r>
            </a:p>
          </p:txBody>
        </p:sp>
        <p:sp>
          <p:nvSpPr>
            <p:cNvPr id="28" name="TextBox 10"/>
            <p:cNvSpPr txBox="1"/>
            <p:nvPr/>
          </p:nvSpPr>
          <p:spPr>
            <a:xfrm>
              <a:off x="439214" y="3779676"/>
              <a:ext cx="5351986" cy="2831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r>
                <a:rPr lang="en-US" altLang="zh-TW" sz="1609" spc="193" dirty="0">
                  <a:solidFill>
                    <a:srgbClr val="222222"/>
                  </a:solidFill>
                  <a:latin typeface="League Spartan"/>
                </a:rPr>
                <a:t>Prepare documents</a:t>
              </a:r>
              <a:endParaRPr lang="en-US" sz="1609" spc="193" dirty="0">
                <a:solidFill>
                  <a:srgbClr val="222222"/>
                </a:solidFill>
                <a:latin typeface="League Spartan"/>
              </a:endParaRPr>
            </a:p>
          </p:txBody>
        </p:sp>
        <p:pic>
          <p:nvPicPr>
            <p:cNvPr id="29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39215" y="4121001"/>
              <a:ext cx="500362" cy="136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78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39214" y="1833596"/>
            <a:ext cx="8552386" cy="3365070"/>
            <a:chOff x="439214" y="1833596"/>
            <a:chExt cx="8552386" cy="3365070"/>
          </a:xfrm>
        </p:grpSpPr>
        <p:sp>
          <p:nvSpPr>
            <p:cNvPr id="9" name="TextBox 9"/>
            <p:cNvSpPr txBox="1"/>
            <p:nvPr/>
          </p:nvSpPr>
          <p:spPr>
            <a:xfrm>
              <a:off x="439214" y="2428677"/>
              <a:ext cx="8552386" cy="27699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2000" dirty="0">
                  <a:latin typeface="Montserrat Light" panose="02020500000000000000" charset="0"/>
                </a:rPr>
                <a:t>After you pass your final defense, we would need to have director’s signature on the score sheet and submit it to the registration office before </a:t>
              </a:r>
              <a:r>
                <a:rPr lang="en-US" altLang="zh-TW" sz="2000" dirty="0">
                  <a:solidFill>
                    <a:srgbClr val="C00000"/>
                  </a:solidFill>
                  <a:latin typeface="Montserrat Light" panose="02020500000000000000" charset="0"/>
                </a:rPr>
                <a:t>Jan 31</a:t>
              </a:r>
              <a:r>
                <a:rPr lang="en-US" altLang="zh-TW" sz="2000" baseline="30000" dirty="0">
                  <a:solidFill>
                    <a:srgbClr val="C00000"/>
                  </a:solidFill>
                  <a:latin typeface="Montserrat Light" panose="02020500000000000000" charset="0"/>
                </a:rPr>
                <a:t>st</a:t>
              </a:r>
              <a:r>
                <a:rPr lang="en-US" altLang="zh-TW" sz="2000" dirty="0">
                  <a:latin typeface="Montserrat Light" panose="02020500000000000000" charset="0"/>
                </a:rPr>
                <a:t>/July 31</a:t>
              </a:r>
              <a:r>
                <a:rPr lang="en-US" altLang="zh-TW" sz="2000" baseline="30000" dirty="0">
                  <a:latin typeface="Montserrat Light" panose="02020500000000000000" charset="0"/>
                </a:rPr>
                <a:t>st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2000" dirty="0">
                  <a:latin typeface="Montserrat Light" panose="02020500000000000000" charset="0"/>
                </a:rPr>
                <a:t>Avoid arrange everything in the last day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2000" dirty="0">
                  <a:latin typeface="Montserrat Light" panose="02020500000000000000" charset="0"/>
                </a:rPr>
                <a:t>You could start school leaving process after 3 days submission of test score.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39214" y="1833596"/>
              <a:ext cx="4208986" cy="2831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r>
                <a:rPr lang="en-US" altLang="zh-TW" sz="1609" spc="193" dirty="0">
                  <a:solidFill>
                    <a:srgbClr val="222222"/>
                  </a:solidFill>
                  <a:latin typeface="League Spartan"/>
                </a:rPr>
                <a:t>Submit test score</a:t>
              </a:r>
              <a:endParaRPr lang="en-US" sz="1609" spc="193" dirty="0">
                <a:solidFill>
                  <a:srgbClr val="222222"/>
                </a:solidFill>
                <a:latin typeface="League Spartan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39215" y="2174921"/>
              <a:ext cx="500362" cy="136142"/>
            </a:xfrm>
            <a:prstGeom prst="rect">
              <a:avLst/>
            </a:prstGeom>
          </p:spPr>
        </p:pic>
      </p:grpSp>
      <p:pic>
        <p:nvPicPr>
          <p:cNvPr id="2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96505" y="422868"/>
            <a:ext cx="8138424" cy="634209"/>
          </a:xfrm>
          <a:prstGeom prst="rect">
            <a:avLst/>
          </a:prstGeom>
        </p:spPr>
      </p:pic>
      <p:sp>
        <p:nvSpPr>
          <p:cNvPr id="25" name="TextBox 5"/>
          <p:cNvSpPr txBox="1"/>
          <p:nvPr/>
        </p:nvSpPr>
        <p:spPr>
          <a:xfrm>
            <a:off x="439214" y="29043"/>
            <a:ext cx="7102705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600" dirty="0">
                <a:solidFill>
                  <a:srgbClr val="222222"/>
                </a:solidFill>
                <a:latin typeface="Bodoni FLF Italics"/>
              </a:rPr>
              <a:t>Step three: Final</a:t>
            </a:r>
          </a:p>
        </p:txBody>
      </p:sp>
    </p:spTree>
    <p:extLst>
      <p:ext uri="{BB962C8B-B14F-4D97-AF65-F5344CB8AC3E}">
        <p14:creationId xmlns:p14="http://schemas.microsoft.com/office/powerpoint/2010/main" val="29875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39214" y="1833596"/>
            <a:ext cx="8552386" cy="1466345"/>
            <a:chOff x="439214" y="1833596"/>
            <a:chExt cx="8552386" cy="1466345"/>
          </a:xfrm>
        </p:grpSpPr>
        <p:sp>
          <p:nvSpPr>
            <p:cNvPr id="9" name="TextBox 9"/>
            <p:cNvSpPr txBox="1"/>
            <p:nvPr/>
          </p:nvSpPr>
          <p:spPr>
            <a:xfrm>
              <a:off x="439214" y="2428677"/>
              <a:ext cx="8552386" cy="8712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2000" dirty="0">
                  <a:latin typeface="Montserrat Light" panose="02020500000000000000" charset="0"/>
                </a:rPr>
                <a:t>According to the NCCU regulations, defenses have to be physical principally.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39214" y="1833596"/>
              <a:ext cx="5351986" cy="2831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r>
                <a:rPr lang="en-US" altLang="zh-TW" sz="1609" spc="193" dirty="0">
                  <a:solidFill>
                    <a:srgbClr val="222222"/>
                  </a:solidFill>
                  <a:latin typeface="League Spartan"/>
                </a:rPr>
                <a:t>Can I have my defenses online?</a:t>
              </a:r>
              <a:endParaRPr lang="en-US" sz="1609" spc="193" dirty="0">
                <a:solidFill>
                  <a:srgbClr val="222222"/>
                </a:solidFill>
                <a:latin typeface="League Spartan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39215" y="2174921"/>
              <a:ext cx="500362" cy="136142"/>
            </a:xfrm>
            <a:prstGeom prst="rect">
              <a:avLst/>
            </a:prstGeom>
          </p:spPr>
        </p:pic>
      </p:grpSp>
      <p:pic>
        <p:nvPicPr>
          <p:cNvPr id="2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96505" y="422868"/>
            <a:ext cx="8138424" cy="634209"/>
          </a:xfrm>
          <a:prstGeom prst="rect">
            <a:avLst/>
          </a:prstGeom>
        </p:spPr>
      </p:pic>
      <p:sp>
        <p:nvSpPr>
          <p:cNvPr id="25" name="TextBox 5"/>
          <p:cNvSpPr txBox="1"/>
          <p:nvPr/>
        </p:nvSpPr>
        <p:spPr>
          <a:xfrm>
            <a:off x="439214" y="29043"/>
            <a:ext cx="7102705" cy="1172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600" dirty="0">
                <a:solidFill>
                  <a:srgbClr val="222222"/>
                </a:solidFill>
                <a:latin typeface="Bodoni FLF Italics"/>
              </a:rPr>
              <a:t>Additional Info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439212" y="5632100"/>
            <a:ext cx="8552388" cy="991087"/>
            <a:chOff x="439213" y="1833596"/>
            <a:chExt cx="8552388" cy="991087"/>
          </a:xfrm>
        </p:grpSpPr>
        <p:sp>
          <p:nvSpPr>
            <p:cNvPr id="17" name="TextBox 9"/>
            <p:cNvSpPr txBox="1"/>
            <p:nvPr/>
          </p:nvSpPr>
          <p:spPr>
            <a:xfrm>
              <a:off x="439214" y="2428677"/>
              <a:ext cx="8552387" cy="3960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2000" dirty="0">
                  <a:latin typeface="Montserrat Light" panose="02020500000000000000" charset="0"/>
                </a:rPr>
                <a:t>You could find anyone who meets the conditions on p.7.</a:t>
              </a:r>
            </a:p>
          </p:txBody>
        </p:sp>
        <p:sp>
          <p:nvSpPr>
            <p:cNvPr id="18" name="TextBox 10"/>
            <p:cNvSpPr txBox="1"/>
            <p:nvPr/>
          </p:nvSpPr>
          <p:spPr>
            <a:xfrm>
              <a:off x="439213" y="1833596"/>
              <a:ext cx="7561788" cy="29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r>
                <a:rPr lang="en-US" sz="1609" spc="193" dirty="0">
                  <a:solidFill>
                    <a:srgbClr val="222222"/>
                  </a:solidFill>
                  <a:latin typeface="League Spartan"/>
                </a:rPr>
                <a:t>Should I find advisor among professors of our college?</a:t>
              </a:r>
            </a:p>
          </p:txBody>
        </p:sp>
        <p:pic>
          <p:nvPicPr>
            <p:cNvPr id="19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39215" y="2174921"/>
              <a:ext cx="500362" cy="136142"/>
            </a:xfrm>
            <a:prstGeom prst="rect">
              <a:avLst/>
            </a:prstGeom>
          </p:spPr>
        </p:pic>
      </p:grpSp>
      <p:grpSp>
        <p:nvGrpSpPr>
          <p:cNvPr id="20" name="群組 19"/>
          <p:cNvGrpSpPr/>
          <p:nvPr/>
        </p:nvGrpSpPr>
        <p:grpSpPr>
          <a:xfrm>
            <a:off x="434448" y="3417555"/>
            <a:ext cx="8938152" cy="1928010"/>
            <a:chOff x="439213" y="1833596"/>
            <a:chExt cx="8938152" cy="1928010"/>
          </a:xfrm>
        </p:grpSpPr>
        <p:sp>
          <p:nvSpPr>
            <p:cNvPr id="21" name="TextBox 9"/>
            <p:cNvSpPr txBox="1"/>
            <p:nvPr/>
          </p:nvSpPr>
          <p:spPr>
            <a:xfrm>
              <a:off x="439214" y="2428677"/>
              <a:ext cx="8552386" cy="13329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2000" dirty="0">
                  <a:latin typeface="Montserrat Light" panose="02020500000000000000" charset="0"/>
                </a:rPr>
                <a:t>IMPIS only have one requirement to the thesis: </a:t>
              </a:r>
              <a:r>
                <a:rPr lang="en-US" altLang="zh-TW" sz="2000" b="1" dirty="0">
                  <a:latin typeface="Montserrat Light" panose="02020500000000000000" charset="0"/>
                </a:rPr>
                <a:t>related to International Studies</a:t>
              </a:r>
              <a:r>
                <a:rPr lang="en-US" altLang="zh-TW" sz="2000" dirty="0">
                  <a:latin typeface="Montserrat Light" panose="02020500000000000000" charset="0"/>
                </a:rPr>
                <a:t>. For others, we all respect the advices from your advisor.</a:t>
              </a:r>
            </a:p>
          </p:txBody>
        </p:sp>
        <p:sp>
          <p:nvSpPr>
            <p:cNvPr id="22" name="TextBox 10"/>
            <p:cNvSpPr txBox="1"/>
            <p:nvPr/>
          </p:nvSpPr>
          <p:spPr>
            <a:xfrm>
              <a:off x="439213" y="1833596"/>
              <a:ext cx="8938152" cy="2949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r>
                <a:rPr lang="en-US" altLang="zh-TW" sz="1609" spc="193" dirty="0">
                  <a:solidFill>
                    <a:srgbClr val="222222"/>
                  </a:solidFill>
                  <a:latin typeface="League Spartan"/>
                </a:rPr>
                <a:t>Is there any requirement for the length, pages, references for thesis?</a:t>
              </a:r>
              <a:endParaRPr lang="en-US" sz="1609" spc="193" dirty="0">
                <a:solidFill>
                  <a:srgbClr val="222222"/>
                </a:solidFill>
                <a:latin typeface="League Spartan"/>
              </a:endParaRPr>
            </a:p>
          </p:txBody>
        </p:sp>
        <p:pic>
          <p:nvPicPr>
            <p:cNvPr id="23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39215" y="2174921"/>
              <a:ext cx="500362" cy="136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2372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96505" y="422868"/>
            <a:ext cx="8138424" cy="634209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439214" y="29043"/>
            <a:ext cx="7102705" cy="1172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600" dirty="0">
                <a:solidFill>
                  <a:srgbClr val="222222"/>
                </a:solidFill>
                <a:latin typeface="Bodoni FLF Italics"/>
              </a:rPr>
              <a:t>Additional Info</a:t>
            </a:r>
          </a:p>
        </p:txBody>
      </p:sp>
      <p:sp>
        <p:nvSpPr>
          <p:cNvPr id="4" name="TextBox 9"/>
          <p:cNvSpPr txBox="1"/>
          <p:nvPr/>
        </p:nvSpPr>
        <p:spPr>
          <a:xfrm>
            <a:off x="439214" y="2428677"/>
            <a:ext cx="8552386" cy="871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 smtClean="0">
                <a:latin typeface="Montserrat Light" panose="02020500000000000000" charset="0"/>
              </a:rPr>
              <a:t>Yes, as long as the lecturer and department agree, you can have doctoral courses and they will be counted as graduation credits.</a:t>
            </a:r>
            <a:endParaRPr lang="en-US" altLang="zh-TW" sz="2000" dirty="0">
              <a:latin typeface="Montserrat Light" panose="02020500000000000000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439214" y="1833596"/>
            <a:ext cx="5351986" cy="283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altLang="zh-TW" sz="1609" spc="193" dirty="0">
                <a:solidFill>
                  <a:srgbClr val="222222"/>
                </a:solidFill>
                <a:latin typeface="League Spartan"/>
              </a:rPr>
              <a:t>Can I </a:t>
            </a:r>
            <a:r>
              <a:rPr lang="en-US" altLang="zh-TW" sz="1609" spc="193" dirty="0" smtClean="0">
                <a:solidFill>
                  <a:srgbClr val="222222"/>
                </a:solidFill>
                <a:latin typeface="League Spartan"/>
              </a:rPr>
              <a:t>take</a:t>
            </a:r>
            <a:r>
              <a:rPr lang="zh-TW" altLang="en-US" sz="1609" spc="193" dirty="0" smtClean="0">
                <a:solidFill>
                  <a:srgbClr val="222222"/>
                </a:solidFill>
                <a:latin typeface="League Spartan"/>
              </a:rPr>
              <a:t> </a:t>
            </a:r>
            <a:r>
              <a:rPr lang="en-US" altLang="zh-TW" sz="1609" spc="193" dirty="0" smtClean="0">
                <a:solidFill>
                  <a:srgbClr val="222222"/>
                </a:solidFill>
                <a:latin typeface="League Spartan"/>
              </a:rPr>
              <a:t>Doctor degree courses</a:t>
            </a:r>
            <a:r>
              <a:rPr lang="en-US" altLang="zh-TW" sz="1609" spc="193" dirty="0" smtClean="0">
                <a:solidFill>
                  <a:srgbClr val="222222"/>
                </a:solidFill>
                <a:latin typeface="League Spartan"/>
              </a:rPr>
              <a:t>?</a:t>
            </a:r>
            <a:endParaRPr lang="en-US" sz="1609" spc="193" dirty="0">
              <a:solidFill>
                <a:srgbClr val="222222"/>
              </a:solidFill>
              <a:latin typeface="League Spartan"/>
            </a:endParaRP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9215" y="2174921"/>
            <a:ext cx="500362" cy="13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41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39214" y="1833596"/>
            <a:ext cx="8933386" cy="2389675"/>
            <a:chOff x="439214" y="1833596"/>
            <a:chExt cx="8933386" cy="2389675"/>
          </a:xfrm>
        </p:grpSpPr>
        <p:sp>
          <p:nvSpPr>
            <p:cNvPr id="9" name="TextBox 9"/>
            <p:cNvSpPr txBox="1"/>
            <p:nvPr/>
          </p:nvSpPr>
          <p:spPr>
            <a:xfrm>
              <a:off x="439214" y="2428677"/>
              <a:ext cx="8933386" cy="17945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2000" dirty="0">
                  <a:latin typeface="Montserrat Light" panose="02020500000000000000" charset="0"/>
                </a:rPr>
                <a:t>University mainly send important email to this mailbox. </a:t>
              </a:r>
            </a:p>
            <a:p>
              <a:pPr>
                <a:lnSpc>
                  <a:spcPct val="150000"/>
                </a:lnSpc>
              </a:pPr>
              <a:r>
                <a:rPr lang="en-US" altLang="zh-TW" sz="2000" dirty="0">
                  <a:latin typeface="Montserrat Light" panose="02020500000000000000" charset="0"/>
                </a:rPr>
                <a:t>IMPIS will send emails to your NCCU mailbox since today.</a:t>
              </a:r>
            </a:p>
            <a:p>
              <a:pPr>
                <a:lnSpc>
                  <a:spcPct val="150000"/>
                </a:lnSpc>
              </a:pPr>
              <a:r>
                <a:rPr lang="en-US" altLang="zh-TW" sz="2000" dirty="0">
                  <a:latin typeface="Montserrat Light" panose="02020500000000000000" charset="0"/>
                </a:rPr>
                <a:t>If you want to receive them with your personal mailbox, you may use the ”forward” function.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39214" y="1833596"/>
              <a:ext cx="5351986" cy="2831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r>
                <a:rPr lang="en-US" altLang="zh-TW" sz="1609" spc="193" dirty="0">
                  <a:solidFill>
                    <a:srgbClr val="222222"/>
                  </a:solidFill>
                  <a:latin typeface="League Spartan"/>
                </a:rPr>
                <a:t>Check your NCCU mailbox regularly</a:t>
              </a:r>
              <a:endParaRPr lang="en-US" sz="1609" spc="193" dirty="0">
                <a:solidFill>
                  <a:srgbClr val="222222"/>
                </a:solidFill>
                <a:latin typeface="League Spartan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39215" y="2174921"/>
              <a:ext cx="500362" cy="136142"/>
            </a:xfrm>
            <a:prstGeom prst="rect">
              <a:avLst/>
            </a:prstGeom>
          </p:spPr>
        </p:pic>
      </p:grpSp>
      <p:pic>
        <p:nvPicPr>
          <p:cNvPr id="2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96505" y="422868"/>
            <a:ext cx="8138424" cy="634209"/>
          </a:xfrm>
          <a:prstGeom prst="rect">
            <a:avLst/>
          </a:prstGeom>
        </p:spPr>
      </p:pic>
      <p:sp>
        <p:nvSpPr>
          <p:cNvPr id="25" name="TextBox 5"/>
          <p:cNvSpPr txBox="1"/>
          <p:nvPr/>
        </p:nvSpPr>
        <p:spPr>
          <a:xfrm>
            <a:off x="439214" y="29043"/>
            <a:ext cx="7102705" cy="1172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600" dirty="0">
                <a:solidFill>
                  <a:srgbClr val="222222"/>
                </a:solidFill>
                <a:latin typeface="Bodoni FLF Italics"/>
              </a:rPr>
              <a:t>Last reminders</a:t>
            </a:r>
          </a:p>
        </p:txBody>
      </p:sp>
      <p:grpSp>
        <p:nvGrpSpPr>
          <p:cNvPr id="20" name="群組 19"/>
          <p:cNvGrpSpPr/>
          <p:nvPr/>
        </p:nvGrpSpPr>
        <p:grpSpPr>
          <a:xfrm>
            <a:off x="434448" y="4340885"/>
            <a:ext cx="8938152" cy="1928010"/>
            <a:chOff x="439213" y="1833596"/>
            <a:chExt cx="8938152" cy="1928010"/>
          </a:xfrm>
        </p:grpSpPr>
        <p:sp>
          <p:nvSpPr>
            <p:cNvPr id="21" name="TextBox 9"/>
            <p:cNvSpPr txBox="1"/>
            <p:nvPr/>
          </p:nvSpPr>
          <p:spPr>
            <a:xfrm>
              <a:off x="439213" y="2428677"/>
              <a:ext cx="8938151" cy="13329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TW" sz="2000" dirty="0">
                  <a:latin typeface="Montserrat Light" panose="02020500000000000000" charset="0"/>
                </a:rPr>
                <a:t>We will share some speeches, workshops, scholarship, intern, etc. if we receive the information.</a:t>
              </a:r>
            </a:p>
            <a:p>
              <a:pPr>
                <a:lnSpc>
                  <a:spcPct val="150000"/>
                </a:lnSpc>
              </a:pPr>
              <a:r>
                <a:rPr lang="en-US" altLang="zh-TW" sz="2000" dirty="0">
                  <a:latin typeface="Montserrat Light" panose="02020500000000000000" charset="0"/>
                  <a:hlinkClick r:id="rId6"/>
                </a:rPr>
                <a:t>https://impis.nccu.edu.tw/eng/PageFront?fid=10704</a:t>
              </a:r>
              <a:r>
                <a:rPr lang="en-US" altLang="zh-TW" sz="2000" dirty="0">
                  <a:latin typeface="Montserrat Light" panose="02020500000000000000" charset="0"/>
                </a:rPr>
                <a:t> </a:t>
              </a:r>
            </a:p>
          </p:txBody>
        </p:sp>
        <p:sp>
          <p:nvSpPr>
            <p:cNvPr id="22" name="TextBox 10"/>
            <p:cNvSpPr txBox="1"/>
            <p:nvPr/>
          </p:nvSpPr>
          <p:spPr>
            <a:xfrm>
              <a:off x="439213" y="1833596"/>
              <a:ext cx="8938152" cy="2831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53"/>
                </a:lnSpc>
              </a:pPr>
              <a:r>
                <a:rPr lang="en-US" altLang="zh-TW" sz="1609" spc="193" dirty="0">
                  <a:solidFill>
                    <a:srgbClr val="222222"/>
                  </a:solidFill>
                  <a:latin typeface="League Spartan"/>
                </a:rPr>
                <a:t>IMPIS Website</a:t>
              </a:r>
              <a:endParaRPr lang="en-US" sz="1609" spc="193" dirty="0">
                <a:solidFill>
                  <a:srgbClr val="222222"/>
                </a:solidFill>
                <a:latin typeface="League Spartan"/>
              </a:endParaRPr>
            </a:p>
          </p:txBody>
        </p:sp>
        <p:pic>
          <p:nvPicPr>
            <p:cNvPr id="23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39215" y="2174921"/>
              <a:ext cx="500362" cy="136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771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4C831453-CE40-6BC8-B69F-A689945DA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7180" y="218980"/>
            <a:ext cx="9980780" cy="1117492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15E416A1-42D3-FDBC-220D-5D65094CFE8A}"/>
              </a:ext>
            </a:extLst>
          </p:cNvPr>
          <p:cNvSpPr txBox="1"/>
          <p:nvPr/>
        </p:nvSpPr>
        <p:spPr>
          <a:xfrm>
            <a:off x="116134" y="318522"/>
            <a:ext cx="9637466" cy="1130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9660"/>
              </a:lnSpc>
              <a:defRPr sz="5600">
                <a:solidFill>
                  <a:srgbClr val="222222"/>
                </a:solidFill>
                <a:latin typeface="Bodoni FLF Italics" panose="02020500000000000000"/>
              </a:defRPr>
            </a:lvl1pPr>
          </a:lstStyle>
          <a:p>
            <a:pPr algn="l"/>
            <a:r>
              <a:rPr lang="en-US" dirty="0"/>
              <a:t>Schedule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BDEC7D6-819F-1BDB-CD24-415B17A1D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939912"/>
              </p:ext>
            </p:extLst>
          </p:nvPr>
        </p:nvGraphicFramePr>
        <p:xfrm>
          <a:off x="1848767" y="1647605"/>
          <a:ext cx="6172200" cy="5365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6978">
                  <a:extLst>
                    <a:ext uri="{9D8B030D-6E8A-4147-A177-3AD203B41FA5}">
                      <a16:colId xmlns:a16="http://schemas.microsoft.com/office/drawing/2014/main" val="2957176002"/>
                    </a:ext>
                  </a:extLst>
                </a:gridCol>
                <a:gridCol w="4345222">
                  <a:extLst>
                    <a:ext uri="{9D8B030D-6E8A-4147-A177-3AD203B41FA5}">
                      <a16:colId xmlns:a16="http://schemas.microsoft.com/office/drawing/2014/main" val="1565913727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10:00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algn="ctr"/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|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algn="ctr"/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10:40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04800"/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 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Introduction of IMPIS Faculty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lvl="1"/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IMPIS </a:t>
                      </a: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Director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lvl="1"/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IMPIS Mentors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Student Self-Introduction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Group Photo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 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95177"/>
                  </a:ext>
                </a:extLst>
              </a:tr>
              <a:tr h="975995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10:40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algn="ctr"/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|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algn="ctr"/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11:20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Introduction of IMPIS Office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IMPIS Regulations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285142"/>
                  </a:ext>
                </a:extLst>
              </a:tr>
              <a:tr h="821690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11:20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algn="ctr"/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|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algn="ctr"/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11:40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Interaction Time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707775"/>
                  </a:ext>
                </a:extLst>
              </a:tr>
              <a:tr h="577215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11:40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algn="ctr"/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|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algn="ctr"/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12:00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Prize </a:t>
                      </a:r>
                      <a:r>
                        <a:rPr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Quiz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41719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12:00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algn="ctr"/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|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pPr algn="ctr"/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 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 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</a:endParaRPr>
                    </a:p>
                    <a:p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"/>
                        </a:rPr>
                        <a:t>Lunch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257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690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3545031"/>
            <a:ext cx="9753600" cy="93469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3371" y="3351726"/>
            <a:ext cx="9532346" cy="142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19"/>
              </a:lnSpc>
            </a:pPr>
            <a:r>
              <a:rPr lang="en-US" sz="10019">
                <a:solidFill>
                  <a:srgbClr val="000000"/>
                </a:solidFill>
                <a:latin typeface="Bodoni FLF Italics"/>
              </a:rPr>
              <a:t>QA  SESSION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08517" y="4613773"/>
            <a:ext cx="6877050" cy="323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1"/>
              </a:lnSpc>
            </a:pPr>
            <a:r>
              <a:rPr lang="en-US" sz="1886" spc="226">
                <a:solidFill>
                  <a:srgbClr val="222222"/>
                </a:solidFill>
                <a:latin typeface="League Spartan"/>
              </a:rPr>
              <a:t>THANK YOU!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08517" y="6311893"/>
            <a:ext cx="6848475" cy="407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en-US" sz="1207">
                <a:solidFill>
                  <a:srgbClr val="222222"/>
                </a:solidFill>
                <a:latin typeface="Montserrat Light"/>
              </a:rPr>
              <a:t>impis@nccu.edu.tw</a:t>
            </a:r>
          </a:p>
          <a:p>
            <a:pPr algn="ctr">
              <a:lnSpc>
                <a:spcPts val="1690"/>
              </a:lnSpc>
            </a:pPr>
            <a:r>
              <a:rPr lang="en-US" sz="1207">
                <a:solidFill>
                  <a:srgbClr val="222222"/>
                </a:solidFill>
                <a:latin typeface="Montserrat Light"/>
              </a:rPr>
              <a:t>https://impis.nccu.edu.tw/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01481" y="333198"/>
            <a:ext cx="2172838" cy="44821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994146" y="478449"/>
            <a:ext cx="1810796" cy="190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2"/>
              </a:lnSpc>
            </a:pPr>
            <a:r>
              <a:rPr lang="en-US" sz="1137" spc="136" dirty="0">
                <a:solidFill>
                  <a:srgbClr val="000000"/>
                </a:solidFill>
                <a:latin typeface="League Spartan"/>
              </a:rPr>
              <a:t>END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7180" y="218980"/>
            <a:ext cx="9980780" cy="111749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6134" y="762940"/>
            <a:ext cx="9637466" cy="742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5600" dirty="0">
                <a:solidFill>
                  <a:srgbClr val="222222"/>
                </a:solidFill>
                <a:latin typeface="Bodoni FLF Italics" panose="02020500000000000000"/>
              </a:rPr>
              <a:t>About CIA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5071485" y="2323391"/>
            <a:ext cx="4452882" cy="445288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4794CC">
                <a:alpha val="84706"/>
              </a:srgbClr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203628" y="1822193"/>
            <a:ext cx="2110473" cy="2727639"/>
            <a:chOff x="-3530184" y="23573"/>
            <a:chExt cx="4917164" cy="6349987"/>
          </a:xfrm>
        </p:grpSpPr>
        <p:sp>
          <p:nvSpPr>
            <p:cNvPr id="7" name="Freeform 7"/>
            <p:cNvSpPr/>
            <p:nvPr/>
          </p:nvSpPr>
          <p:spPr>
            <a:xfrm>
              <a:off x="-3468358" y="129316"/>
              <a:ext cx="4793510" cy="6244244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6004" r="-20474"/>
              </a:stretch>
            </a:blipFill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8" name="Freeform 8"/>
            <p:cNvSpPr/>
            <p:nvPr/>
          </p:nvSpPr>
          <p:spPr>
            <a:xfrm>
              <a:off x="-3530184" y="23573"/>
              <a:ext cx="4917164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06907" y="1925364"/>
            <a:ext cx="5190862" cy="3330147"/>
            <a:chOff x="0" y="-38100"/>
            <a:chExt cx="6921150" cy="444019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38100"/>
              <a:ext cx="6921150" cy="3749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1800" dirty="0">
                  <a:solidFill>
                    <a:srgbClr val="222222"/>
                  </a:solidFill>
                  <a:latin typeface="Montserrat Light"/>
                </a:rPr>
                <a:t>College of International Affairs (CIA)</a:t>
              </a:r>
            </a:p>
            <a:p>
              <a:pPr>
                <a:lnSpc>
                  <a:spcPts val="2520"/>
                </a:lnSpc>
              </a:pPr>
              <a:endParaRPr lang="en-US" sz="1800" dirty="0">
                <a:solidFill>
                  <a:srgbClr val="222222"/>
                </a:solidFill>
                <a:latin typeface="Montserrat Light"/>
              </a:endParaRPr>
            </a:p>
            <a:p>
              <a:pPr>
                <a:lnSpc>
                  <a:spcPts val="2520"/>
                </a:lnSpc>
              </a:pPr>
              <a:r>
                <a:rPr lang="en-US" sz="1800" dirty="0">
                  <a:solidFill>
                    <a:srgbClr val="222222"/>
                  </a:solidFill>
                  <a:latin typeface="Montserrat Light"/>
                </a:rPr>
                <a:t>11F of General Building North Wing</a:t>
              </a:r>
            </a:p>
            <a:p>
              <a:pPr>
                <a:lnSpc>
                  <a:spcPts val="2520"/>
                </a:lnSpc>
              </a:pPr>
              <a:endParaRPr lang="en-US" sz="1800" dirty="0">
                <a:solidFill>
                  <a:srgbClr val="222222"/>
                </a:solidFill>
                <a:latin typeface="Montserrat Light"/>
              </a:endParaRPr>
            </a:p>
            <a:p>
              <a:pPr>
                <a:lnSpc>
                  <a:spcPts val="2520"/>
                </a:lnSpc>
              </a:pPr>
              <a:r>
                <a:rPr lang="en-US" sz="1800" dirty="0">
                  <a:solidFill>
                    <a:srgbClr val="222222"/>
                  </a:solidFill>
                  <a:latin typeface="Montserrat Light"/>
                </a:rPr>
                <a:t>DEAN</a:t>
              </a:r>
            </a:p>
            <a:p>
              <a:pPr>
                <a:lnSpc>
                  <a:spcPts val="2520"/>
                </a:lnSpc>
              </a:pPr>
              <a:endParaRPr lang="en-US" sz="1800" dirty="0">
                <a:solidFill>
                  <a:srgbClr val="222222"/>
                </a:solidFill>
                <a:latin typeface="Montserrat Light"/>
              </a:endParaRPr>
            </a:p>
            <a:p>
              <a:pPr>
                <a:lnSpc>
                  <a:spcPts val="2520"/>
                </a:lnSpc>
              </a:pPr>
              <a:endParaRPr lang="en-US" sz="1800" dirty="0">
                <a:solidFill>
                  <a:srgbClr val="222222"/>
                </a:solidFill>
                <a:latin typeface="Montserrat Light"/>
              </a:endParaRPr>
            </a:p>
            <a:p>
              <a:pPr>
                <a:lnSpc>
                  <a:spcPts val="2520"/>
                </a:lnSpc>
              </a:pPr>
              <a:endParaRPr lang="en-US" sz="1800" dirty="0">
                <a:solidFill>
                  <a:srgbClr val="222222"/>
                </a:solidFill>
                <a:latin typeface="Montserrat Light"/>
              </a:endParaRPr>
            </a:p>
            <a:p>
              <a:pPr>
                <a:lnSpc>
                  <a:spcPts val="2520"/>
                </a:lnSpc>
              </a:pPr>
              <a:r>
                <a:rPr lang="en-US" sz="1800" dirty="0">
                  <a:solidFill>
                    <a:srgbClr val="222222"/>
                  </a:solidFill>
                  <a:latin typeface="Montserrat Light"/>
                </a:rPr>
                <a:t>VICE DEAN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09223" y="1958032"/>
              <a:ext cx="4702703" cy="579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8"/>
                </a:lnSpc>
              </a:pPr>
              <a:r>
                <a:rPr lang="en-US" sz="2506">
                  <a:solidFill>
                    <a:srgbClr val="222222"/>
                  </a:solidFill>
                  <a:latin typeface="Montserrat Light Bold"/>
                </a:rPr>
                <a:t>Prof. LIEN, Hong-Yi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09223" y="3822688"/>
              <a:ext cx="4702703" cy="579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8"/>
                </a:lnSpc>
              </a:pPr>
              <a:r>
                <a:rPr lang="en-US" sz="2506" dirty="0" smtClean="0">
                  <a:solidFill>
                    <a:srgbClr val="222222"/>
                  </a:solidFill>
                  <a:latin typeface="Montserrat Light Bold"/>
                </a:rPr>
                <a:t>Prof. </a:t>
              </a:r>
              <a:r>
                <a:rPr lang="en-US" sz="2506" dirty="0">
                  <a:solidFill>
                    <a:srgbClr val="222222"/>
                  </a:solidFill>
                  <a:latin typeface="Montserrat Light Bold"/>
                </a:rPr>
                <a:t>WEI, Bai-Ku</a:t>
              </a:r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7F9741D3-0373-1E0B-1FF2-9E856144292E}"/>
              </a:ext>
            </a:extLst>
          </p:cNvPr>
          <p:cNvGrpSpPr>
            <a:grpSpLocks noChangeAspect="1"/>
          </p:cNvGrpSpPr>
          <p:nvPr/>
        </p:nvGrpSpPr>
        <p:grpSpPr>
          <a:xfrm>
            <a:off x="4953067" y="4234105"/>
            <a:ext cx="2035061" cy="2674151"/>
            <a:chOff x="-107588" y="15292"/>
            <a:chExt cx="4811257" cy="6349987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AB63B09-426F-B2C7-B7FC-360DFC7B2C1C}"/>
                </a:ext>
              </a:extLst>
            </p:cNvPr>
            <p:cNvSpPr/>
            <p:nvPr/>
          </p:nvSpPr>
          <p:spPr>
            <a:xfrm>
              <a:off x="-38528" y="121037"/>
              <a:ext cx="4673132" cy="6244242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9507" t="208" r="-20488" b="-208"/>
              </a:stretch>
            </a:blipFill>
          </p:spPr>
          <p:txBody>
            <a:bodyPr/>
            <a:lstStyle/>
            <a:p>
              <a:endParaRPr lang="zh-TW" altLang="en-US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6B8F59E-FDBE-41BF-2000-60D22BE569B7}"/>
                </a:ext>
              </a:extLst>
            </p:cNvPr>
            <p:cNvSpPr/>
            <p:nvPr/>
          </p:nvSpPr>
          <p:spPr>
            <a:xfrm>
              <a:off x="-107588" y="15292"/>
              <a:ext cx="4811257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矩形 15"/>
          <p:cNvSpPr/>
          <p:nvPr/>
        </p:nvSpPr>
        <p:spPr>
          <a:xfrm>
            <a:off x="1138954" y="5157442"/>
            <a:ext cx="3624256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TW" sz="2510" dirty="0">
                <a:solidFill>
                  <a:srgbClr val="222222"/>
                </a:solidFill>
                <a:latin typeface="Montserrat Light Bold"/>
              </a:rPr>
              <a:t>Prof. </a:t>
            </a:r>
            <a:r>
              <a:rPr lang="en-US" altLang="zh-TW" sz="2510" dirty="0" smtClean="0">
                <a:solidFill>
                  <a:srgbClr val="222222"/>
                </a:solidFill>
                <a:latin typeface="Montserrat Light Bold"/>
              </a:rPr>
              <a:t>Lu, </a:t>
            </a:r>
            <a:r>
              <a:rPr lang="en-US" altLang="zh-TW" sz="2510" dirty="0" err="1" smtClean="0">
                <a:solidFill>
                  <a:srgbClr val="222222"/>
                </a:solidFill>
                <a:latin typeface="Montserrat Light Bold"/>
              </a:rPr>
              <a:t>Yeh</a:t>
            </a:r>
            <a:r>
              <a:rPr lang="en-US" altLang="zh-TW" sz="2510" dirty="0" smtClean="0">
                <a:solidFill>
                  <a:srgbClr val="222222"/>
                </a:solidFill>
                <a:latin typeface="Montserrat Light Bold"/>
              </a:rPr>
              <a:t>-Chung</a:t>
            </a:r>
            <a:endParaRPr lang="en-US" altLang="zh-TW" sz="2510" dirty="0">
              <a:solidFill>
                <a:srgbClr val="222222"/>
              </a:solidFill>
              <a:latin typeface="Montserrat Light Bold"/>
            </a:endParaRPr>
          </a:p>
        </p:txBody>
      </p:sp>
      <p:pic>
        <p:nvPicPr>
          <p:cNvPr id="1026" name="Picture 2" descr="盧業中照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85" y="4301231"/>
            <a:ext cx="2057945" cy="2522312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27180" y="218980"/>
            <a:ext cx="9980780" cy="111749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6134" y="318522"/>
            <a:ext cx="9637466" cy="1130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9660"/>
              </a:lnSpc>
              <a:defRPr sz="5600">
                <a:solidFill>
                  <a:srgbClr val="222222"/>
                </a:solidFill>
                <a:latin typeface="Bodoni FLF Italics" panose="02020500000000000000"/>
              </a:defRPr>
            </a:lvl1pPr>
          </a:lstStyle>
          <a:p>
            <a:pPr algn="l"/>
            <a:r>
              <a:rPr lang="en-US" dirty="0"/>
              <a:t>About IMPIS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934867" y="5018664"/>
            <a:ext cx="5371459" cy="537145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4794CC">
                <a:alpha val="84706"/>
              </a:srgbClr>
            </a:solidFill>
          </p:spPr>
        </p:sp>
      </p:grpSp>
      <p:grpSp>
        <p:nvGrpSpPr>
          <p:cNvPr id="14" name="群組 13"/>
          <p:cNvGrpSpPr/>
          <p:nvPr/>
        </p:nvGrpSpPr>
        <p:grpSpPr>
          <a:xfrm>
            <a:off x="406907" y="1925364"/>
            <a:ext cx="5003293" cy="2564805"/>
            <a:chOff x="406907" y="1925364"/>
            <a:chExt cx="5003293" cy="2564805"/>
          </a:xfrm>
        </p:grpSpPr>
        <p:sp>
          <p:nvSpPr>
            <p:cNvPr id="10" name="TextBox 10"/>
            <p:cNvSpPr txBox="1"/>
            <p:nvPr/>
          </p:nvSpPr>
          <p:spPr>
            <a:xfrm>
              <a:off x="406907" y="1925364"/>
              <a:ext cx="5003293" cy="25648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altLang="zh-TW" sz="1800" dirty="0">
                  <a:solidFill>
                    <a:srgbClr val="222222"/>
                  </a:solidFill>
                  <a:latin typeface="Montserrat Light"/>
                </a:rPr>
                <a:t>International Master’s Program in International Studies (IMPIS)</a:t>
              </a:r>
            </a:p>
            <a:p>
              <a:pPr>
                <a:lnSpc>
                  <a:spcPts val="2520"/>
                </a:lnSpc>
              </a:pPr>
              <a:endParaRPr lang="en-US" sz="1800" dirty="0">
                <a:solidFill>
                  <a:srgbClr val="222222"/>
                </a:solidFill>
                <a:latin typeface="Montserrat Light"/>
              </a:endParaRPr>
            </a:p>
            <a:p>
              <a:pPr>
                <a:lnSpc>
                  <a:spcPts val="2520"/>
                </a:lnSpc>
              </a:pPr>
              <a:r>
                <a:rPr lang="en-US" sz="1800" dirty="0">
                  <a:solidFill>
                    <a:srgbClr val="222222"/>
                  </a:solidFill>
                  <a:latin typeface="Montserrat Light"/>
                </a:rPr>
                <a:t>11F of General Building North Wing</a:t>
              </a:r>
            </a:p>
            <a:p>
              <a:pPr>
                <a:lnSpc>
                  <a:spcPts val="2520"/>
                </a:lnSpc>
              </a:pPr>
              <a:endParaRPr lang="en-US" sz="1800" dirty="0">
                <a:solidFill>
                  <a:srgbClr val="222222"/>
                </a:solidFill>
                <a:latin typeface="Montserrat Light"/>
              </a:endParaRPr>
            </a:p>
            <a:p>
              <a:pPr>
                <a:lnSpc>
                  <a:spcPts val="2520"/>
                </a:lnSpc>
              </a:pPr>
              <a:r>
                <a:rPr lang="en-US" altLang="zh-TW" dirty="0">
                  <a:solidFill>
                    <a:srgbClr val="222222"/>
                  </a:solidFill>
                  <a:latin typeface="Montserrat Light"/>
                </a:rPr>
                <a:t>Director</a:t>
              </a:r>
              <a:endParaRPr lang="en-US" sz="1800" dirty="0">
                <a:solidFill>
                  <a:srgbClr val="222222"/>
                </a:solidFill>
                <a:latin typeface="Montserrat Light"/>
              </a:endParaRPr>
            </a:p>
            <a:p>
              <a:pPr>
                <a:lnSpc>
                  <a:spcPts val="2520"/>
                </a:lnSpc>
              </a:pPr>
              <a:endParaRPr lang="en-US" sz="1800" dirty="0">
                <a:solidFill>
                  <a:srgbClr val="222222"/>
                </a:solidFill>
                <a:latin typeface="Montserrat Light"/>
              </a:endParaRPr>
            </a:p>
            <a:p>
              <a:pPr>
                <a:lnSpc>
                  <a:spcPts val="2520"/>
                </a:lnSpc>
              </a:pPr>
              <a:endParaRPr lang="en-US" sz="1800" dirty="0">
                <a:solidFill>
                  <a:srgbClr val="222222"/>
                </a:solidFill>
                <a:latin typeface="Montserrat Light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38824" y="3873360"/>
              <a:ext cx="3527027" cy="416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8"/>
                </a:lnSpc>
              </a:pPr>
              <a:r>
                <a:rPr lang="en-US" sz="2506" dirty="0">
                  <a:solidFill>
                    <a:srgbClr val="222222"/>
                  </a:solidFill>
                  <a:latin typeface="Montserrat Light Bold"/>
                </a:rPr>
                <a:t>Prof. Lee, Chia-Yi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38824" y="4766210"/>
            <a:ext cx="4409096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8"/>
              </a:lnSpc>
            </a:pPr>
            <a:endParaRPr lang="en-US" sz="2506" dirty="0" smtClean="0">
              <a:solidFill>
                <a:srgbClr val="222222"/>
              </a:solidFill>
              <a:latin typeface="Montserrat Light Bold"/>
            </a:endParaRPr>
          </a:p>
          <a:p>
            <a:pPr>
              <a:lnSpc>
                <a:spcPts val="3508"/>
              </a:lnSpc>
            </a:pPr>
            <a:r>
              <a:rPr lang="en-US" altLang="zh-TW" sz="2506" dirty="0" smtClean="0">
                <a:solidFill>
                  <a:srgbClr val="222222"/>
                </a:solidFill>
                <a:latin typeface="Montserrat Light Bold"/>
              </a:rPr>
              <a:t>Prof</a:t>
            </a:r>
            <a:r>
              <a:rPr lang="en-US" altLang="zh-TW" sz="2506" dirty="0">
                <a:solidFill>
                  <a:srgbClr val="222222"/>
                </a:solidFill>
                <a:latin typeface="Montserrat Light Bold"/>
              </a:rPr>
              <a:t>. </a:t>
            </a:r>
            <a:r>
              <a:rPr lang="en-US" altLang="zh-TW" sz="2506" dirty="0" err="1">
                <a:solidFill>
                  <a:srgbClr val="222222"/>
                </a:solidFill>
                <a:latin typeface="Montserrat Light Bold"/>
              </a:rPr>
              <a:t>Fabricio</a:t>
            </a:r>
            <a:r>
              <a:rPr lang="en-US" altLang="zh-TW" sz="2506" dirty="0">
                <a:solidFill>
                  <a:srgbClr val="222222"/>
                </a:solidFill>
                <a:latin typeface="Montserrat Light Bold"/>
              </a:rPr>
              <a:t> </a:t>
            </a:r>
            <a:r>
              <a:rPr lang="en-US" altLang="zh-TW" sz="2506" dirty="0" smtClean="0">
                <a:solidFill>
                  <a:srgbClr val="222222"/>
                </a:solidFill>
                <a:latin typeface="Montserrat Light Bold"/>
              </a:rPr>
              <a:t>Fonseca</a:t>
            </a:r>
            <a:endParaRPr lang="en-US" altLang="zh-TW" sz="2506" dirty="0">
              <a:solidFill>
                <a:srgbClr val="222222"/>
              </a:solidFill>
              <a:latin typeface="Montserrat Light Bold"/>
            </a:endParaRPr>
          </a:p>
          <a:p>
            <a:pPr>
              <a:lnSpc>
                <a:spcPts val="3508"/>
              </a:lnSpc>
            </a:pPr>
            <a:r>
              <a:rPr lang="en-US" sz="2506" dirty="0" smtClean="0">
                <a:solidFill>
                  <a:srgbClr val="222222"/>
                </a:solidFill>
                <a:latin typeface="Montserrat Light Bold"/>
              </a:rPr>
              <a:t>Prof</a:t>
            </a:r>
            <a:r>
              <a:rPr lang="en-US" sz="2506" dirty="0">
                <a:solidFill>
                  <a:srgbClr val="222222"/>
                </a:solidFill>
                <a:latin typeface="Montserrat Light Bold"/>
              </a:rPr>
              <a:t>. Lee, </a:t>
            </a:r>
            <a:r>
              <a:rPr lang="en-US" sz="2506" dirty="0" smtClean="0">
                <a:solidFill>
                  <a:srgbClr val="222222"/>
                </a:solidFill>
                <a:latin typeface="Montserrat Light Bold"/>
              </a:rPr>
              <a:t>Chia-Yi</a:t>
            </a:r>
          </a:p>
          <a:p>
            <a:pPr>
              <a:lnSpc>
                <a:spcPts val="3508"/>
              </a:lnSpc>
            </a:pPr>
            <a:r>
              <a:rPr lang="en-US" altLang="zh-TW" sz="2506" dirty="0">
                <a:solidFill>
                  <a:srgbClr val="222222"/>
                </a:solidFill>
                <a:latin typeface="Montserrat Light Bold"/>
              </a:rPr>
              <a:t>Prof. Su, </a:t>
            </a:r>
            <a:r>
              <a:rPr lang="en-US" altLang="zh-TW" sz="2506" dirty="0" smtClean="0">
                <a:solidFill>
                  <a:srgbClr val="222222"/>
                </a:solidFill>
                <a:latin typeface="Montserrat Light Bold"/>
              </a:rPr>
              <a:t>Cho-</a:t>
            </a:r>
            <a:r>
              <a:rPr lang="en-US" altLang="zh-TW" sz="2506" dirty="0" err="1" smtClean="0">
                <a:solidFill>
                  <a:srgbClr val="222222"/>
                </a:solidFill>
                <a:latin typeface="Montserrat Light Bold"/>
              </a:rPr>
              <a:t>Hsin</a:t>
            </a:r>
            <a:endParaRPr lang="en-US" altLang="zh-TW" sz="2506" dirty="0">
              <a:solidFill>
                <a:srgbClr val="222222"/>
              </a:solidFill>
              <a:latin typeface="Montserrat Light Bold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0965" y="4422543"/>
            <a:ext cx="1003801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20"/>
              </a:lnSpc>
            </a:pPr>
            <a:r>
              <a:rPr lang="en-US" altLang="zh-TW" dirty="0">
                <a:solidFill>
                  <a:srgbClr val="222222"/>
                </a:solidFill>
                <a:latin typeface="Montserrat Light"/>
              </a:rPr>
              <a:t>Mentor</a:t>
            </a:r>
          </a:p>
        </p:txBody>
      </p:sp>
      <p:sp>
        <p:nvSpPr>
          <p:cNvPr id="20" name="TextBox 12"/>
          <p:cNvSpPr txBox="1"/>
          <p:nvPr/>
        </p:nvSpPr>
        <p:spPr>
          <a:xfrm>
            <a:off x="5356227" y="3877771"/>
            <a:ext cx="4321173" cy="861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8"/>
              </a:lnSpc>
            </a:pPr>
            <a:r>
              <a:rPr lang="en-US" altLang="zh-TW" sz="2000" dirty="0">
                <a:solidFill>
                  <a:srgbClr val="222222"/>
                </a:solidFill>
                <a:latin typeface="Montserrat Light Bold"/>
              </a:rPr>
              <a:t>Prof. Huang, </a:t>
            </a:r>
            <a:r>
              <a:rPr lang="en-US" altLang="zh-TW" sz="2000" dirty="0" err="1">
                <a:solidFill>
                  <a:srgbClr val="222222"/>
                </a:solidFill>
                <a:latin typeface="Montserrat Light Bold"/>
              </a:rPr>
              <a:t>Chiung</a:t>
            </a:r>
            <a:r>
              <a:rPr lang="en-US" altLang="zh-TW" sz="2000" dirty="0">
                <a:solidFill>
                  <a:srgbClr val="222222"/>
                </a:solidFill>
                <a:latin typeface="Montserrat Light Bold"/>
              </a:rPr>
              <a:t>-Chiu</a:t>
            </a:r>
          </a:p>
          <a:p>
            <a:pPr>
              <a:lnSpc>
                <a:spcPts val="3508"/>
              </a:lnSpc>
            </a:pPr>
            <a:r>
              <a:rPr lang="en-US" sz="2000" dirty="0">
                <a:solidFill>
                  <a:srgbClr val="222222"/>
                </a:solidFill>
                <a:latin typeface="Montserrat Light Bold"/>
              </a:rPr>
              <a:t>Prof. </a:t>
            </a:r>
            <a:r>
              <a:rPr lang="en-US" altLang="zh-TW" sz="2000" dirty="0">
                <a:solidFill>
                  <a:srgbClr val="222222"/>
                </a:solidFill>
                <a:latin typeface="Montserrat Light Bold"/>
              </a:rPr>
              <a:t>Lee, Chia-Yi</a:t>
            </a:r>
            <a:endParaRPr lang="en-US" sz="2000" dirty="0">
              <a:solidFill>
                <a:srgbClr val="222222"/>
              </a:solidFill>
              <a:latin typeface="Montserrat Light Bold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63210" y="3504272"/>
            <a:ext cx="3661580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20"/>
              </a:lnSpc>
            </a:pPr>
            <a:r>
              <a:rPr lang="en-US" altLang="zh-TW" dirty="0">
                <a:solidFill>
                  <a:srgbClr val="222222"/>
                </a:solidFill>
                <a:latin typeface="Montserrat Light"/>
              </a:rPr>
              <a:t>Professors of Required Courses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6227" y="5404208"/>
            <a:ext cx="1096695" cy="1599743"/>
          </a:xfrm>
          <a:prstGeom prst="ellipse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/>
          <a:srcRect l="5306" t="-1009" r="4491" b="1009"/>
          <a:stretch/>
        </p:blipFill>
        <p:spPr>
          <a:xfrm>
            <a:off x="6930121" y="5334000"/>
            <a:ext cx="1173384" cy="1603721"/>
          </a:xfrm>
          <a:prstGeom prst="ellipse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5720" y="5562600"/>
            <a:ext cx="1051192" cy="14944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5642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679911" y="6133863"/>
            <a:ext cx="5800666" cy="63420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565567" y="5810119"/>
            <a:ext cx="5753847" cy="1130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60"/>
              </a:lnSpc>
            </a:pPr>
            <a:r>
              <a:rPr lang="en-US" altLang="zh-TW" sz="5600" dirty="0">
                <a:solidFill>
                  <a:srgbClr val="222222"/>
                </a:solidFill>
                <a:latin typeface="Bodoni FLF Italics" panose="02020500000000000000"/>
              </a:rPr>
              <a:t>IMPIS Office</a:t>
            </a:r>
            <a:endParaRPr lang="en-US" sz="5600" dirty="0">
              <a:solidFill>
                <a:srgbClr val="222222"/>
              </a:solidFill>
              <a:latin typeface="Bodoni FLF Itali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55767" y="2308529"/>
            <a:ext cx="3802645" cy="239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90"/>
              </a:lnSpc>
            </a:pPr>
            <a:r>
              <a:rPr lang="en-US" sz="2400" dirty="0">
                <a:solidFill>
                  <a:srgbClr val="222222"/>
                </a:solidFill>
                <a:latin typeface="Montserrat Light"/>
              </a:rPr>
              <a:t>Maxim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55767" y="1698302"/>
            <a:ext cx="3790950" cy="29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sz="2000" spc="193" dirty="0">
                <a:solidFill>
                  <a:srgbClr val="222222"/>
                </a:solidFill>
                <a:latin typeface="League Spartan"/>
              </a:rPr>
              <a:t>IMPIS </a:t>
            </a:r>
            <a:r>
              <a:rPr lang="en-US" sz="2000" spc="193" dirty="0" smtClean="0">
                <a:solidFill>
                  <a:srgbClr val="222222"/>
                </a:solidFill>
                <a:latin typeface="League Spartan"/>
              </a:rPr>
              <a:t>ASSISTANT</a:t>
            </a:r>
            <a:endParaRPr lang="en-US" sz="2000" spc="193" dirty="0">
              <a:solidFill>
                <a:srgbClr val="222222"/>
              </a:solidFill>
              <a:latin typeface="League Spart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41167" y="3467542"/>
            <a:ext cx="3802645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Montserrat Light"/>
              </a:rPr>
              <a:t>Hermann</a:t>
            </a:r>
            <a:br>
              <a:rPr lang="en-US" sz="2400" dirty="0">
                <a:solidFill>
                  <a:srgbClr val="222222"/>
                </a:solidFill>
                <a:latin typeface="Montserrat Light"/>
              </a:rPr>
            </a:br>
            <a:r>
              <a:rPr lang="en-US" sz="2400" dirty="0">
                <a:solidFill>
                  <a:srgbClr val="222222"/>
                </a:solidFill>
                <a:latin typeface="Montserrat Light"/>
              </a:rPr>
              <a:t>Jerry</a:t>
            </a:r>
            <a:br>
              <a:rPr lang="en-US" sz="2400" dirty="0">
                <a:solidFill>
                  <a:srgbClr val="222222"/>
                </a:solidFill>
                <a:latin typeface="Montserrat Light"/>
              </a:rPr>
            </a:br>
            <a:r>
              <a:rPr lang="en-US" altLang="zh-TW" sz="2400" dirty="0">
                <a:solidFill>
                  <a:srgbClr val="222222"/>
                </a:solidFill>
                <a:latin typeface="Montserrat Light"/>
              </a:rPr>
              <a:t>Tina</a:t>
            </a:r>
            <a:endParaRPr lang="en-US" sz="2400" dirty="0">
              <a:solidFill>
                <a:srgbClr val="222222"/>
              </a:solidFill>
              <a:latin typeface="Montserrat 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35073" y="2861338"/>
            <a:ext cx="3790950" cy="29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sz="2000" spc="193" dirty="0" smtClean="0">
                <a:solidFill>
                  <a:srgbClr val="222222"/>
                </a:solidFill>
                <a:latin typeface="League Spartan"/>
              </a:rPr>
              <a:t>IMPIS HELPERS</a:t>
            </a:r>
            <a:endParaRPr lang="en-US" sz="2000" spc="193" dirty="0">
              <a:solidFill>
                <a:srgbClr val="222222"/>
              </a:solidFill>
              <a:latin typeface="League Spartan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5767" y="2054773"/>
            <a:ext cx="500362" cy="1361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35073" y="3217809"/>
            <a:ext cx="500362" cy="136142"/>
          </a:xfrm>
          <a:prstGeom prst="rect">
            <a:avLst/>
          </a:prstGeom>
        </p:spPr>
      </p:pic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7239000" y="-1072870"/>
            <a:ext cx="4452882" cy="4452882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32518A">
                <a:alpha val="84706"/>
              </a:srgbClr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-1295400" y="4224526"/>
            <a:ext cx="4452882" cy="4452882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32518A">
                <a:alpha val="84706"/>
              </a:srgbClr>
            </a:solid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3058" y="0"/>
            <a:ext cx="9906658" cy="7364459"/>
            <a:chOff x="0" y="0"/>
            <a:chExt cx="13208877" cy="9819279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3208877" cy="9819279"/>
            </a:xfrm>
            <a:prstGeom prst="rect">
              <a:avLst/>
            </a:prstGeom>
            <a:solidFill>
              <a:srgbClr val="38B6FF">
                <a:alpha val="31765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81744" y="1862877"/>
            <a:ext cx="10040062" cy="370176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87558" y="2467416"/>
            <a:ext cx="8193630" cy="868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33"/>
              </a:lnSpc>
            </a:pPr>
            <a:r>
              <a:rPr lang="en-US" sz="6439" dirty="0">
                <a:solidFill>
                  <a:srgbClr val="000000"/>
                </a:solidFill>
                <a:latin typeface="Bodoni FLF Italics"/>
              </a:rPr>
              <a:t>Self-Introduction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7267" y="3858347"/>
            <a:ext cx="8220075" cy="160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222222"/>
                </a:solidFill>
                <a:latin typeface="Montserrat Light"/>
              </a:rPr>
              <a:t>What’s your name?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222222"/>
                </a:solidFill>
                <a:latin typeface="Montserrat Light"/>
              </a:rPr>
              <a:t>Where are you from?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222222"/>
                </a:solidFill>
                <a:latin typeface="Montserrat Light"/>
              </a:rPr>
              <a:t>What’s your interest?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solidFill>
                  <a:srgbClr val="222222"/>
                </a:solidFill>
                <a:latin typeface="Montserrat Light"/>
              </a:rPr>
              <a:t>Any other thing you would like us to know?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7267" y="3475301"/>
            <a:ext cx="8258175" cy="283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3"/>
              </a:lnSpc>
            </a:pPr>
            <a:r>
              <a:rPr lang="en-US" sz="1609" spc="193" dirty="0">
                <a:solidFill>
                  <a:srgbClr val="222222"/>
                </a:solidFill>
                <a:latin typeface="League Spartan"/>
              </a:rPr>
              <a:t>Let us know more about you!</a:t>
            </a:r>
          </a:p>
        </p:txBody>
      </p:sp>
    </p:spTree>
    <p:extLst>
      <p:ext uri="{BB962C8B-B14F-4D97-AF65-F5344CB8AC3E}">
        <p14:creationId xmlns:p14="http://schemas.microsoft.com/office/powerpoint/2010/main" val="420643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98778" y="545232"/>
            <a:ext cx="7467019" cy="6342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667000" y="227457"/>
            <a:ext cx="6637268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660"/>
              </a:lnSpc>
            </a:pPr>
            <a:r>
              <a:rPr lang="en-US" altLang="zh-TW" sz="9660" dirty="0">
                <a:solidFill>
                  <a:srgbClr val="222222"/>
                </a:solidFill>
                <a:latin typeface="Bodoni FLF Italics"/>
              </a:rPr>
              <a:t>In the Office</a:t>
            </a:r>
            <a:endParaRPr lang="en-US" sz="9660" dirty="0">
              <a:solidFill>
                <a:srgbClr val="222222"/>
              </a:solidFill>
              <a:latin typeface="Bodoni FLF Itali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1745" y="5357736"/>
            <a:ext cx="384173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222222"/>
                </a:solidFill>
                <a:latin typeface="Montserrat Light"/>
              </a:rPr>
              <a:t>Office Hour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1745" y="4762655"/>
            <a:ext cx="236277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spc="193" dirty="0">
                <a:solidFill>
                  <a:srgbClr val="222222"/>
                </a:solidFill>
                <a:latin typeface="League Spartan"/>
              </a:rPr>
              <a:t>Lounge Area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1745" y="5103980"/>
            <a:ext cx="500362" cy="13614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5462539" y="5466465"/>
            <a:ext cx="376260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TW" sz="2000" dirty="0">
                <a:solidFill>
                  <a:srgbClr val="222222"/>
                </a:solidFill>
                <a:latin typeface="Montserrat Light"/>
              </a:rPr>
              <a:t>Tea bag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222222"/>
                </a:solidFill>
                <a:latin typeface="Montserrat Light"/>
              </a:rPr>
              <a:t>Coffee (NTD20 -</a:t>
            </a:r>
            <a:r>
              <a:rPr lang="en-US" sz="2000" dirty="0" smtClean="0">
                <a:solidFill>
                  <a:srgbClr val="222222"/>
                </a:solidFill>
                <a:latin typeface="Montserrat Light"/>
              </a:rPr>
              <a:t> </a:t>
            </a:r>
            <a:r>
              <a:rPr lang="en-US" sz="2000" dirty="0">
                <a:solidFill>
                  <a:srgbClr val="222222"/>
                </a:solidFill>
                <a:latin typeface="Montserrat Light"/>
              </a:rPr>
              <a:t>30)</a:t>
            </a:r>
          </a:p>
          <a:p>
            <a:pPr>
              <a:lnSpc>
                <a:spcPts val="2400"/>
              </a:lnSpc>
            </a:pPr>
            <a:endParaRPr lang="en-US" sz="2000" dirty="0">
              <a:solidFill>
                <a:srgbClr val="222222"/>
              </a:solidFill>
              <a:latin typeface="Montserrat Light"/>
            </a:endParaRPr>
          </a:p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222222"/>
                </a:solidFill>
                <a:latin typeface="Montserrat Light"/>
              </a:rPr>
              <a:t>Encourage to bring your own cup. Let’s treat our globe well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62539" y="4691413"/>
            <a:ext cx="236277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spc="193" dirty="0">
                <a:solidFill>
                  <a:srgbClr val="222222"/>
                </a:solidFill>
                <a:latin typeface="League Spartan"/>
              </a:rPr>
              <a:t>Coffee &amp; Tea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62539" y="5103980"/>
            <a:ext cx="500362" cy="13614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92EE62AB-348F-3AFE-B361-5A08E025BA8D}"/>
              </a:ext>
            </a:extLst>
          </p:cNvPr>
          <p:cNvSpPr txBox="1"/>
          <p:nvPr/>
        </p:nvSpPr>
        <p:spPr>
          <a:xfrm>
            <a:off x="551745" y="6281066"/>
            <a:ext cx="470605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222222"/>
                </a:solidFill>
                <a:latin typeface="Montserrat Light"/>
              </a:rPr>
              <a:t>Avoid days around holidays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222222"/>
                </a:solidFill>
                <a:latin typeface="Montserrat Light"/>
                <a:sym typeface="Wingdings" pitchFamily="2" charset="2"/>
              </a:rPr>
              <a:t> Some people will have day-off (i.e. might not get the answer right away</a:t>
            </a:r>
            <a:endParaRPr lang="en-US" sz="2000" dirty="0">
              <a:solidFill>
                <a:srgbClr val="222222"/>
              </a:solidFill>
              <a:latin typeface="Montserrat Light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7121CB8-DCFC-6537-54D0-8031B7A4BFB6}"/>
              </a:ext>
            </a:extLst>
          </p:cNvPr>
          <p:cNvSpPr txBox="1"/>
          <p:nvPr/>
        </p:nvSpPr>
        <p:spPr>
          <a:xfrm>
            <a:off x="2560739" y="5240122"/>
            <a:ext cx="2108563" cy="99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TW" sz="1800" dirty="0">
                <a:solidFill>
                  <a:srgbClr val="222222"/>
                </a:solidFill>
                <a:latin typeface="Montserrat Light"/>
              </a:rPr>
              <a:t>Mon-Fri</a:t>
            </a:r>
          </a:p>
          <a:p>
            <a:pPr>
              <a:lnSpc>
                <a:spcPts val="2400"/>
              </a:lnSpc>
            </a:pPr>
            <a:r>
              <a:rPr lang="en-US" altLang="zh-TW" sz="1800" dirty="0">
                <a:solidFill>
                  <a:srgbClr val="222222"/>
                </a:solidFill>
                <a:latin typeface="Montserrat Light"/>
              </a:rPr>
              <a:t>09:00-12:00</a:t>
            </a:r>
          </a:p>
          <a:p>
            <a:pPr>
              <a:lnSpc>
                <a:spcPts val="2400"/>
              </a:lnSpc>
            </a:pPr>
            <a:r>
              <a:rPr lang="en-US" altLang="zh-TW" sz="1800" dirty="0">
                <a:solidFill>
                  <a:srgbClr val="222222"/>
                </a:solidFill>
                <a:latin typeface="Montserrat Light"/>
              </a:rPr>
              <a:t>13:30-17:00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745" y="1691508"/>
            <a:ext cx="3841729" cy="288064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2539" y="1676697"/>
            <a:ext cx="3841729" cy="28806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98778" y="545232"/>
            <a:ext cx="7467019" cy="6342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417818" y="227457"/>
            <a:ext cx="5886450" cy="1364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60"/>
              </a:lnSpc>
            </a:pPr>
            <a:r>
              <a:rPr lang="en-US" sz="9660">
                <a:solidFill>
                  <a:srgbClr val="222222"/>
                </a:solidFill>
                <a:latin typeface="Bodoni FLF Italics"/>
              </a:rPr>
              <a:t>WE OFFER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9213" y="2667000"/>
            <a:ext cx="831258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rgbClr val="222222"/>
                </a:solidFill>
                <a:latin typeface="Montserrat Light"/>
              </a:rPr>
              <a:t>Documents only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22222"/>
                </a:solidFill>
                <a:latin typeface="Montserrat Light"/>
              </a:rPr>
              <a:t>1 NTD per page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9214" y="2071919"/>
            <a:ext cx="2772169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sz="1609" spc="193" dirty="0">
                <a:solidFill>
                  <a:srgbClr val="222222"/>
                </a:solidFill>
                <a:latin typeface="League Spartan"/>
              </a:rPr>
              <a:t>Printing &amp; Scanning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9215" y="2413244"/>
            <a:ext cx="500362" cy="13614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39214" y="4698607"/>
            <a:ext cx="831258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222222"/>
                </a:solidFill>
                <a:latin typeface="Montserrat Light"/>
              </a:rPr>
              <a:t>E</a:t>
            </a:r>
            <a:r>
              <a:rPr lang="en-US" altLang="zh-TW" sz="2000" dirty="0" smtClean="0">
                <a:solidFill>
                  <a:srgbClr val="222222"/>
                </a:solidFill>
                <a:latin typeface="Montserrat Light"/>
              </a:rPr>
              <a:t>nrollment </a:t>
            </a:r>
            <a:r>
              <a:rPr lang="en-US" altLang="zh-TW" sz="2000" dirty="0">
                <a:solidFill>
                  <a:srgbClr val="222222"/>
                </a:solidFill>
                <a:latin typeface="Montserrat Light"/>
              </a:rPr>
              <a:t>certificate</a:t>
            </a:r>
            <a:endParaRPr lang="en-US" sz="2000" dirty="0" smtClean="0">
              <a:solidFill>
                <a:srgbClr val="222222"/>
              </a:solidFill>
              <a:latin typeface="Montserrat 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22222"/>
                </a:solidFill>
                <a:latin typeface="Montserrat Light"/>
              </a:rPr>
              <a:t>Recommendation </a:t>
            </a:r>
            <a:r>
              <a:rPr lang="en-US" sz="2000" dirty="0">
                <a:solidFill>
                  <a:srgbClr val="222222"/>
                </a:solidFill>
                <a:latin typeface="Montserrat Light"/>
              </a:rPr>
              <a:t>Letter for work permit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22222"/>
                </a:solidFill>
                <a:latin typeface="Montserrat Light"/>
              </a:rPr>
              <a:t>Proof </a:t>
            </a:r>
            <a:r>
              <a:rPr lang="en-US" sz="2000" dirty="0">
                <a:solidFill>
                  <a:srgbClr val="222222"/>
                </a:solidFill>
                <a:latin typeface="Montserrat Light"/>
              </a:rPr>
              <a:t>of expected </a:t>
            </a:r>
            <a:r>
              <a:rPr lang="en-US" sz="2000" dirty="0" smtClean="0">
                <a:solidFill>
                  <a:srgbClr val="222222"/>
                </a:solidFill>
                <a:latin typeface="Montserrat Light"/>
              </a:rPr>
              <a:t>graduation, </a:t>
            </a:r>
            <a:r>
              <a:rPr lang="en-US" sz="2000" dirty="0" err="1" smtClean="0">
                <a:solidFill>
                  <a:srgbClr val="222222"/>
                </a:solidFill>
                <a:latin typeface="Montserrat Light"/>
              </a:rPr>
              <a:t>etc</a:t>
            </a:r>
            <a:endParaRPr lang="en-US" sz="2000" dirty="0" smtClean="0">
              <a:solidFill>
                <a:srgbClr val="222222"/>
              </a:solidFill>
              <a:latin typeface="Montserrat Ligh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39215" y="4103526"/>
            <a:ext cx="2362770" cy="283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3"/>
              </a:lnSpc>
            </a:pPr>
            <a:r>
              <a:rPr lang="en-US" sz="1609" spc="193" dirty="0">
                <a:solidFill>
                  <a:srgbClr val="222222"/>
                </a:solidFill>
                <a:latin typeface="League Spartan"/>
              </a:rPr>
              <a:t>Documents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9215" y="4444851"/>
            <a:ext cx="500362" cy="13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1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1441</Words>
  <Application>Microsoft Office PowerPoint</Application>
  <PresentationFormat>自訂</PresentationFormat>
  <Paragraphs>303</Paragraphs>
  <Slides>30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1" baseType="lpstr">
      <vt:lpstr>Bodoni FLF Italics</vt:lpstr>
      <vt:lpstr>Times New Roman</vt:lpstr>
      <vt:lpstr>Arial</vt:lpstr>
      <vt:lpstr>League Spartan</vt:lpstr>
      <vt:lpstr>Montserrat Light Bold</vt:lpstr>
      <vt:lpstr>Calibri</vt:lpstr>
      <vt:lpstr>Wingdings</vt:lpstr>
      <vt:lpstr>新細明體</vt:lpstr>
      <vt:lpstr>Montserrat Light Bold Italics</vt:lpstr>
      <vt:lpstr>Montserrat Light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Green Advertising Presentation</dc:title>
  <cp:lastModifiedBy>user</cp:lastModifiedBy>
  <cp:revision>82</cp:revision>
  <cp:lastPrinted>2022-10-03T08:39:10Z</cp:lastPrinted>
  <dcterms:created xsi:type="dcterms:W3CDTF">2006-08-16T00:00:00Z</dcterms:created>
  <dcterms:modified xsi:type="dcterms:W3CDTF">2023-09-11T05:49:25Z</dcterms:modified>
  <dc:identifier>DAFLCe6DR2U</dc:identifier>
</cp:coreProperties>
</file>